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3"/>
  </p:notesMasterIdLst>
  <p:sldIdLst>
    <p:sldId id="256" r:id="rId2"/>
    <p:sldId id="266" r:id="rId3"/>
    <p:sldId id="278" r:id="rId4"/>
    <p:sldId id="257" r:id="rId5"/>
    <p:sldId id="279" r:id="rId6"/>
    <p:sldId id="263" r:id="rId7"/>
    <p:sldId id="289" r:id="rId8"/>
    <p:sldId id="293" r:id="rId9"/>
    <p:sldId id="259" r:id="rId10"/>
    <p:sldId id="260" r:id="rId11"/>
    <p:sldId id="261" r:id="rId12"/>
    <p:sldId id="262" r:id="rId13"/>
    <p:sldId id="264" r:id="rId14"/>
    <p:sldId id="265" r:id="rId15"/>
    <p:sldId id="299" r:id="rId16"/>
    <p:sldId id="297" r:id="rId17"/>
    <p:sldId id="305" r:id="rId18"/>
    <p:sldId id="296" r:id="rId19"/>
    <p:sldId id="285" r:id="rId20"/>
    <p:sldId id="286" r:id="rId21"/>
    <p:sldId id="298" r:id="rId22"/>
    <p:sldId id="304" r:id="rId23"/>
    <p:sldId id="301" r:id="rId24"/>
    <p:sldId id="273" r:id="rId25"/>
    <p:sldId id="300" r:id="rId26"/>
    <p:sldId id="302" r:id="rId27"/>
    <p:sldId id="275" r:id="rId28"/>
    <p:sldId id="303" r:id="rId29"/>
    <p:sldId id="306" r:id="rId30"/>
    <p:sldId id="267" r:id="rId31"/>
    <p:sldId id="27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01"/>
    <p:restoredTop sz="66667"/>
  </p:normalViewPr>
  <p:slideViewPr>
    <p:cSldViewPr snapToGrid="0">
      <p:cViewPr varScale="1">
        <p:scale>
          <a:sx n="81" d="100"/>
          <a:sy n="81" d="100"/>
        </p:scale>
        <p:origin x="9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A4FA1-23FE-45F0-A190-8B5BFF8F255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9F45CB-D39E-46D8-B228-416CD3681A1C}">
      <dgm:prSet/>
      <dgm:spPr/>
      <dgm:t>
        <a:bodyPr/>
        <a:lstStyle/>
        <a:p>
          <a:pPr>
            <a:lnSpc>
              <a:spcPct val="100000"/>
            </a:lnSpc>
          </a:pPr>
          <a:r>
            <a:rPr lang="en-US"/>
            <a:t>2019</a:t>
          </a:r>
        </a:p>
      </dgm:t>
    </dgm:pt>
    <dgm:pt modelId="{92621342-174B-4E7E-96E6-C3DFD06F84EC}" type="parTrans" cxnId="{4A42993D-8966-43E6-8A98-E9F174DBC1C0}">
      <dgm:prSet/>
      <dgm:spPr/>
      <dgm:t>
        <a:bodyPr/>
        <a:lstStyle/>
        <a:p>
          <a:endParaRPr lang="en-US"/>
        </a:p>
      </dgm:t>
    </dgm:pt>
    <dgm:pt modelId="{BDDC3254-BF45-4F2D-BAF7-1713D783E7DC}" type="sibTrans" cxnId="{4A42993D-8966-43E6-8A98-E9F174DBC1C0}">
      <dgm:prSet/>
      <dgm:spPr/>
      <dgm:t>
        <a:bodyPr/>
        <a:lstStyle/>
        <a:p>
          <a:endParaRPr lang="en-US"/>
        </a:p>
      </dgm:t>
    </dgm:pt>
    <dgm:pt modelId="{381115DC-F666-4AE6-BF1D-61FE741D9739}">
      <dgm:prSet/>
      <dgm:spPr/>
      <dgm:t>
        <a:bodyPr/>
        <a:lstStyle/>
        <a:p>
          <a:pPr>
            <a:lnSpc>
              <a:spcPct val="100000"/>
            </a:lnSpc>
          </a:pPr>
          <a:r>
            <a:rPr lang="en-US" b="1" dirty="0"/>
            <a:t>Graduated from The University of Texas School of Law</a:t>
          </a:r>
        </a:p>
      </dgm:t>
    </dgm:pt>
    <dgm:pt modelId="{EDC84AEF-D2ED-4999-8A19-349075E23274}" type="parTrans" cxnId="{893B9641-ABC4-460C-A95A-683A9FDFC511}">
      <dgm:prSet/>
      <dgm:spPr/>
      <dgm:t>
        <a:bodyPr/>
        <a:lstStyle/>
        <a:p>
          <a:endParaRPr lang="en-US"/>
        </a:p>
      </dgm:t>
    </dgm:pt>
    <dgm:pt modelId="{888E2298-02B5-4660-89B8-B0526D084207}" type="sibTrans" cxnId="{893B9641-ABC4-460C-A95A-683A9FDFC511}">
      <dgm:prSet/>
      <dgm:spPr/>
      <dgm:t>
        <a:bodyPr/>
        <a:lstStyle/>
        <a:p>
          <a:endParaRPr lang="en-US"/>
        </a:p>
      </dgm:t>
    </dgm:pt>
    <dgm:pt modelId="{75E14B35-7688-4B0B-B94B-1EF163299A9F}">
      <dgm:prSet/>
      <dgm:spPr/>
      <dgm:t>
        <a:bodyPr/>
        <a:lstStyle/>
        <a:p>
          <a:pPr>
            <a:lnSpc>
              <a:spcPct val="100000"/>
            </a:lnSpc>
          </a:pPr>
          <a:r>
            <a:rPr lang="en-US"/>
            <a:t>2019–2022</a:t>
          </a:r>
        </a:p>
      </dgm:t>
    </dgm:pt>
    <dgm:pt modelId="{63AA6500-B0BC-4CA2-9710-00ED6FC4543B}" type="parTrans" cxnId="{61CCD61F-2CDD-4A97-B747-B6BE85DB7340}">
      <dgm:prSet/>
      <dgm:spPr/>
      <dgm:t>
        <a:bodyPr/>
        <a:lstStyle/>
        <a:p>
          <a:endParaRPr lang="en-US"/>
        </a:p>
      </dgm:t>
    </dgm:pt>
    <dgm:pt modelId="{7313EA90-12FE-489C-A97D-3B7092DD8901}" type="sibTrans" cxnId="{61CCD61F-2CDD-4A97-B747-B6BE85DB7340}">
      <dgm:prSet/>
      <dgm:spPr/>
      <dgm:t>
        <a:bodyPr/>
        <a:lstStyle/>
        <a:p>
          <a:endParaRPr lang="en-US"/>
        </a:p>
      </dgm:t>
    </dgm:pt>
    <dgm:pt modelId="{2AFCD14E-C317-4C03-B0F3-8487263254BD}">
      <dgm:prSet/>
      <dgm:spPr/>
      <dgm:t>
        <a:bodyPr/>
        <a:lstStyle/>
        <a:p>
          <a:pPr>
            <a:lnSpc>
              <a:spcPct val="100000"/>
            </a:lnSpc>
          </a:pPr>
          <a:r>
            <a:rPr lang="en-US" b="1" dirty="0"/>
            <a:t>Assistant Parliamentarian for the Texas House</a:t>
          </a:r>
        </a:p>
      </dgm:t>
    </dgm:pt>
    <dgm:pt modelId="{8CE29EBA-F7B0-4804-8DBE-6BC8A932CAC7}" type="parTrans" cxnId="{F2F5A1D2-AE33-4A1D-860D-58FC8466F616}">
      <dgm:prSet/>
      <dgm:spPr/>
      <dgm:t>
        <a:bodyPr/>
        <a:lstStyle/>
        <a:p>
          <a:endParaRPr lang="en-US"/>
        </a:p>
      </dgm:t>
    </dgm:pt>
    <dgm:pt modelId="{0071B59D-2740-4EE1-8F14-FB2381F8E519}" type="sibTrans" cxnId="{F2F5A1D2-AE33-4A1D-860D-58FC8466F616}">
      <dgm:prSet/>
      <dgm:spPr/>
      <dgm:t>
        <a:bodyPr/>
        <a:lstStyle/>
        <a:p>
          <a:endParaRPr lang="en-US"/>
        </a:p>
      </dgm:t>
    </dgm:pt>
    <dgm:pt modelId="{47400DAD-EEB7-4E5D-B984-E49B0AB4524B}">
      <dgm:prSet/>
      <dgm:spPr/>
      <dgm:t>
        <a:bodyPr/>
        <a:lstStyle/>
        <a:p>
          <a:pPr>
            <a:lnSpc>
              <a:spcPct val="100000"/>
            </a:lnSpc>
          </a:pPr>
          <a:r>
            <a:rPr lang="en-US" dirty="0"/>
            <a:t>2022–2024</a:t>
          </a:r>
        </a:p>
      </dgm:t>
    </dgm:pt>
    <dgm:pt modelId="{97693BA9-D1B2-41DE-BD37-F5C705436EB6}" type="parTrans" cxnId="{92BEDE79-6A5A-4E00-A7E9-4D3D1D9A1A36}">
      <dgm:prSet/>
      <dgm:spPr/>
      <dgm:t>
        <a:bodyPr/>
        <a:lstStyle/>
        <a:p>
          <a:endParaRPr lang="en-US"/>
        </a:p>
      </dgm:t>
    </dgm:pt>
    <dgm:pt modelId="{7F227286-E351-4F72-A330-84A08A2CE452}" type="sibTrans" cxnId="{92BEDE79-6A5A-4E00-A7E9-4D3D1D9A1A36}">
      <dgm:prSet/>
      <dgm:spPr/>
      <dgm:t>
        <a:bodyPr/>
        <a:lstStyle/>
        <a:p>
          <a:endParaRPr lang="en-US"/>
        </a:p>
      </dgm:t>
    </dgm:pt>
    <dgm:pt modelId="{B532502E-1C46-4389-B739-4A4E2633CC02}">
      <dgm:prSet/>
      <dgm:spPr/>
      <dgm:t>
        <a:bodyPr/>
        <a:lstStyle/>
        <a:p>
          <a:pPr>
            <a:lnSpc>
              <a:spcPct val="100000"/>
            </a:lnSpc>
          </a:pPr>
          <a:r>
            <a:rPr lang="en-US" b="1"/>
            <a:t>Associate &amp; Lobbyist at Balch &amp; Bingham</a:t>
          </a:r>
        </a:p>
      </dgm:t>
    </dgm:pt>
    <dgm:pt modelId="{BDF57007-609F-44A7-A670-39A1452E9BF0}" type="parTrans" cxnId="{621D2F05-385B-4D5D-A75D-DC1270A81EB7}">
      <dgm:prSet/>
      <dgm:spPr/>
      <dgm:t>
        <a:bodyPr/>
        <a:lstStyle/>
        <a:p>
          <a:endParaRPr lang="en-US"/>
        </a:p>
      </dgm:t>
    </dgm:pt>
    <dgm:pt modelId="{54D37309-25EC-4C8E-9D81-8D066184257B}" type="sibTrans" cxnId="{621D2F05-385B-4D5D-A75D-DC1270A81EB7}">
      <dgm:prSet/>
      <dgm:spPr/>
      <dgm:t>
        <a:bodyPr/>
        <a:lstStyle/>
        <a:p>
          <a:endParaRPr lang="en-US"/>
        </a:p>
      </dgm:t>
    </dgm:pt>
    <dgm:pt modelId="{9722FC6C-432D-4061-9C0B-014B66F42556}">
      <dgm:prSet/>
      <dgm:spPr/>
      <dgm:t>
        <a:bodyPr/>
        <a:lstStyle/>
        <a:p>
          <a:pPr>
            <a:lnSpc>
              <a:spcPct val="100000"/>
            </a:lnSpc>
          </a:pPr>
          <a:r>
            <a:rPr lang="en-US" dirty="0"/>
            <a:t>April 2024 – Present</a:t>
          </a:r>
        </a:p>
      </dgm:t>
    </dgm:pt>
    <dgm:pt modelId="{CBC6E817-93F0-4B03-BA31-3B394508C629}" type="parTrans" cxnId="{A2CE8103-E2E8-42D2-B9DB-888B74B2A4F4}">
      <dgm:prSet/>
      <dgm:spPr/>
      <dgm:t>
        <a:bodyPr/>
        <a:lstStyle/>
        <a:p>
          <a:endParaRPr lang="en-US"/>
        </a:p>
      </dgm:t>
    </dgm:pt>
    <dgm:pt modelId="{21119BFD-ECF5-41A2-96C5-A95750C8087B}" type="sibTrans" cxnId="{A2CE8103-E2E8-42D2-B9DB-888B74B2A4F4}">
      <dgm:prSet/>
      <dgm:spPr/>
      <dgm:t>
        <a:bodyPr/>
        <a:lstStyle/>
        <a:p>
          <a:endParaRPr lang="en-US"/>
        </a:p>
      </dgm:t>
    </dgm:pt>
    <dgm:pt modelId="{C2666A68-E340-4691-9DBB-5FF4E6BCF90B}">
      <dgm:prSet/>
      <dgm:spPr/>
      <dgm:t>
        <a:bodyPr/>
        <a:lstStyle/>
        <a:p>
          <a:pPr>
            <a:lnSpc>
              <a:spcPct val="100000"/>
            </a:lnSpc>
          </a:pPr>
          <a:r>
            <a:rPr lang="en-US" b="1" dirty="0"/>
            <a:t>Founder of Okoro Law</a:t>
          </a:r>
        </a:p>
      </dgm:t>
    </dgm:pt>
    <dgm:pt modelId="{D975D156-E8EB-485E-A7BB-C02415A3417D}" type="parTrans" cxnId="{10D96C33-DD3D-4FCE-BC72-BEA9D80765CF}">
      <dgm:prSet/>
      <dgm:spPr/>
      <dgm:t>
        <a:bodyPr/>
        <a:lstStyle/>
        <a:p>
          <a:endParaRPr lang="en-US"/>
        </a:p>
      </dgm:t>
    </dgm:pt>
    <dgm:pt modelId="{AD7E20F5-4DF0-4A4F-BDD4-870090E2D11C}" type="sibTrans" cxnId="{10D96C33-DD3D-4FCE-BC72-BEA9D80765CF}">
      <dgm:prSet/>
      <dgm:spPr/>
      <dgm:t>
        <a:bodyPr/>
        <a:lstStyle/>
        <a:p>
          <a:endParaRPr lang="en-US"/>
        </a:p>
      </dgm:t>
    </dgm:pt>
    <dgm:pt modelId="{E5689C6B-853B-4BAE-AEF1-7CA4548FC14F}" type="pres">
      <dgm:prSet presAssocID="{136A4FA1-23FE-45F0-A190-8B5BFF8F2553}" presName="root" presStyleCnt="0">
        <dgm:presLayoutVars>
          <dgm:dir/>
          <dgm:resizeHandles val="exact"/>
        </dgm:presLayoutVars>
      </dgm:prSet>
      <dgm:spPr/>
    </dgm:pt>
    <dgm:pt modelId="{02A99459-DB8D-439B-A69F-49DBA4708D05}" type="pres">
      <dgm:prSet presAssocID="{FE9F45CB-D39E-46D8-B228-416CD3681A1C}" presName="compNode" presStyleCnt="0"/>
      <dgm:spPr/>
    </dgm:pt>
    <dgm:pt modelId="{D1CA57AC-B18E-46CD-B9A5-D489D141304B}" type="pres">
      <dgm:prSet presAssocID="{FE9F45CB-D39E-46D8-B228-416CD3681A1C}" presName="bgRect" presStyleLbl="bgShp" presStyleIdx="0" presStyleCnt="4"/>
      <dgm:spPr/>
    </dgm:pt>
    <dgm:pt modelId="{27EB3383-04E5-4B7C-846C-24C5D8FBA123}" type="pres">
      <dgm:prSet presAssocID="{FE9F45CB-D39E-46D8-B228-416CD3681A1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0F0AA0C1-C369-4D0E-8B7E-C42533F1194A}" type="pres">
      <dgm:prSet presAssocID="{FE9F45CB-D39E-46D8-B228-416CD3681A1C}" presName="spaceRect" presStyleCnt="0"/>
      <dgm:spPr/>
    </dgm:pt>
    <dgm:pt modelId="{FB578697-4BE4-4AA0-B3B5-21EBA009EE9E}" type="pres">
      <dgm:prSet presAssocID="{FE9F45CB-D39E-46D8-B228-416CD3681A1C}" presName="parTx" presStyleLbl="revTx" presStyleIdx="0" presStyleCnt="8">
        <dgm:presLayoutVars>
          <dgm:chMax val="0"/>
          <dgm:chPref val="0"/>
        </dgm:presLayoutVars>
      </dgm:prSet>
      <dgm:spPr/>
    </dgm:pt>
    <dgm:pt modelId="{7DF19541-38D8-4459-8759-A36A4609E2B9}" type="pres">
      <dgm:prSet presAssocID="{FE9F45CB-D39E-46D8-B228-416CD3681A1C}" presName="desTx" presStyleLbl="revTx" presStyleIdx="1" presStyleCnt="8">
        <dgm:presLayoutVars/>
      </dgm:prSet>
      <dgm:spPr/>
    </dgm:pt>
    <dgm:pt modelId="{6F4BF275-797F-44CD-B7C6-3397B8376328}" type="pres">
      <dgm:prSet presAssocID="{BDDC3254-BF45-4F2D-BAF7-1713D783E7DC}" presName="sibTrans" presStyleCnt="0"/>
      <dgm:spPr/>
    </dgm:pt>
    <dgm:pt modelId="{F58EABBE-9C5F-46A1-962B-9C639D544519}" type="pres">
      <dgm:prSet presAssocID="{75E14B35-7688-4B0B-B94B-1EF163299A9F}" presName="compNode" presStyleCnt="0"/>
      <dgm:spPr/>
    </dgm:pt>
    <dgm:pt modelId="{1D80CEB8-EFAC-47D6-9351-D0266FD5F174}" type="pres">
      <dgm:prSet presAssocID="{75E14B35-7688-4B0B-B94B-1EF163299A9F}" presName="bgRect" presStyleLbl="bgShp" presStyleIdx="1" presStyleCnt="4"/>
      <dgm:spPr/>
    </dgm:pt>
    <dgm:pt modelId="{EB7E3C77-50F5-4E18-8768-E69092DF3A16}" type="pres">
      <dgm:prSet presAssocID="{75E14B35-7688-4B0B-B94B-1EF163299A9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use"/>
        </a:ext>
      </dgm:extLst>
    </dgm:pt>
    <dgm:pt modelId="{FF5C62C1-C29D-4024-9990-0833A695BDFE}" type="pres">
      <dgm:prSet presAssocID="{75E14B35-7688-4B0B-B94B-1EF163299A9F}" presName="spaceRect" presStyleCnt="0"/>
      <dgm:spPr/>
    </dgm:pt>
    <dgm:pt modelId="{5DDF550D-3EEE-4658-9F39-D7E80CF844A0}" type="pres">
      <dgm:prSet presAssocID="{75E14B35-7688-4B0B-B94B-1EF163299A9F}" presName="parTx" presStyleLbl="revTx" presStyleIdx="2" presStyleCnt="8">
        <dgm:presLayoutVars>
          <dgm:chMax val="0"/>
          <dgm:chPref val="0"/>
        </dgm:presLayoutVars>
      </dgm:prSet>
      <dgm:spPr/>
    </dgm:pt>
    <dgm:pt modelId="{155A93D1-1397-44B2-85D5-692AC966190D}" type="pres">
      <dgm:prSet presAssocID="{75E14B35-7688-4B0B-B94B-1EF163299A9F}" presName="desTx" presStyleLbl="revTx" presStyleIdx="3" presStyleCnt="8">
        <dgm:presLayoutVars/>
      </dgm:prSet>
      <dgm:spPr/>
    </dgm:pt>
    <dgm:pt modelId="{392FFD4F-C6C9-4834-905C-7C328A765FB5}" type="pres">
      <dgm:prSet presAssocID="{7313EA90-12FE-489C-A97D-3B7092DD8901}" presName="sibTrans" presStyleCnt="0"/>
      <dgm:spPr/>
    </dgm:pt>
    <dgm:pt modelId="{42033029-CF9D-48FC-8917-AFC2FB3D25C2}" type="pres">
      <dgm:prSet presAssocID="{47400DAD-EEB7-4E5D-B984-E49B0AB4524B}" presName="compNode" presStyleCnt="0"/>
      <dgm:spPr/>
    </dgm:pt>
    <dgm:pt modelId="{0528002B-6E26-4424-9A23-4C989D5E10C9}" type="pres">
      <dgm:prSet presAssocID="{47400DAD-EEB7-4E5D-B984-E49B0AB4524B}" presName="bgRect" presStyleLbl="bgShp" presStyleIdx="2" presStyleCnt="4"/>
      <dgm:spPr/>
    </dgm:pt>
    <dgm:pt modelId="{C04C088C-2D90-4B2C-B256-990871A2F81E}" type="pres">
      <dgm:prSet presAssocID="{47400DAD-EEB7-4E5D-B984-E49B0AB4524B}"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ales of justice with solid fill"/>
        </a:ext>
      </dgm:extLst>
    </dgm:pt>
    <dgm:pt modelId="{0F3D3B10-A16D-4566-B276-299CAFB772CF}" type="pres">
      <dgm:prSet presAssocID="{47400DAD-EEB7-4E5D-B984-E49B0AB4524B}" presName="spaceRect" presStyleCnt="0"/>
      <dgm:spPr/>
    </dgm:pt>
    <dgm:pt modelId="{A0EC60AB-3604-4A10-B3EE-EBA2A8506F1C}" type="pres">
      <dgm:prSet presAssocID="{47400DAD-EEB7-4E5D-B984-E49B0AB4524B}" presName="parTx" presStyleLbl="revTx" presStyleIdx="4" presStyleCnt="8">
        <dgm:presLayoutVars>
          <dgm:chMax val="0"/>
          <dgm:chPref val="0"/>
        </dgm:presLayoutVars>
      </dgm:prSet>
      <dgm:spPr/>
    </dgm:pt>
    <dgm:pt modelId="{CBDA5B17-E5B7-433D-B05D-55911E2F05DF}" type="pres">
      <dgm:prSet presAssocID="{47400DAD-EEB7-4E5D-B984-E49B0AB4524B}" presName="desTx" presStyleLbl="revTx" presStyleIdx="5" presStyleCnt="8">
        <dgm:presLayoutVars/>
      </dgm:prSet>
      <dgm:spPr/>
    </dgm:pt>
    <dgm:pt modelId="{E8B7F7E9-9FC1-450E-9871-FC5F8D0643C3}" type="pres">
      <dgm:prSet presAssocID="{7F227286-E351-4F72-A330-84A08A2CE452}" presName="sibTrans" presStyleCnt="0"/>
      <dgm:spPr/>
    </dgm:pt>
    <dgm:pt modelId="{632787D8-9B0A-4A55-B166-6593A8389426}" type="pres">
      <dgm:prSet presAssocID="{9722FC6C-432D-4061-9C0B-014B66F42556}" presName="compNode" presStyleCnt="0"/>
      <dgm:spPr/>
    </dgm:pt>
    <dgm:pt modelId="{C6AE65F4-012B-4973-8991-D2FDBF7F2408}" type="pres">
      <dgm:prSet presAssocID="{9722FC6C-432D-4061-9C0B-014B66F42556}" presName="bgRect" presStyleLbl="bgShp" presStyleIdx="3" presStyleCnt="4"/>
      <dgm:spPr/>
    </dgm:pt>
    <dgm:pt modelId="{C47DCFDA-B6A7-4C22-8B05-C6F18B1B0AED}" type="pres">
      <dgm:prSet presAssocID="{9722FC6C-432D-4061-9C0B-014B66F42556}"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andshake with solid fill"/>
        </a:ext>
      </dgm:extLst>
    </dgm:pt>
    <dgm:pt modelId="{91B6EE2E-68D8-482F-820F-CA56514CB888}" type="pres">
      <dgm:prSet presAssocID="{9722FC6C-432D-4061-9C0B-014B66F42556}" presName="spaceRect" presStyleCnt="0"/>
      <dgm:spPr/>
    </dgm:pt>
    <dgm:pt modelId="{22C09F1F-A6D9-44CC-AE9A-ACE25DE42C31}" type="pres">
      <dgm:prSet presAssocID="{9722FC6C-432D-4061-9C0B-014B66F42556}" presName="parTx" presStyleLbl="revTx" presStyleIdx="6" presStyleCnt="8">
        <dgm:presLayoutVars>
          <dgm:chMax val="0"/>
          <dgm:chPref val="0"/>
        </dgm:presLayoutVars>
      </dgm:prSet>
      <dgm:spPr/>
    </dgm:pt>
    <dgm:pt modelId="{FB6CD605-EF31-4CC8-BB00-D14D5D197AA1}" type="pres">
      <dgm:prSet presAssocID="{9722FC6C-432D-4061-9C0B-014B66F42556}" presName="desTx" presStyleLbl="revTx" presStyleIdx="7" presStyleCnt="8">
        <dgm:presLayoutVars/>
      </dgm:prSet>
      <dgm:spPr/>
    </dgm:pt>
  </dgm:ptLst>
  <dgm:cxnLst>
    <dgm:cxn modelId="{A2CE8103-E2E8-42D2-B9DB-888B74B2A4F4}" srcId="{136A4FA1-23FE-45F0-A190-8B5BFF8F2553}" destId="{9722FC6C-432D-4061-9C0B-014B66F42556}" srcOrd="3" destOrd="0" parTransId="{CBC6E817-93F0-4B03-BA31-3B394508C629}" sibTransId="{21119BFD-ECF5-41A2-96C5-A95750C8087B}"/>
    <dgm:cxn modelId="{621D2F05-385B-4D5D-A75D-DC1270A81EB7}" srcId="{47400DAD-EEB7-4E5D-B984-E49B0AB4524B}" destId="{B532502E-1C46-4389-B739-4A4E2633CC02}" srcOrd="0" destOrd="0" parTransId="{BDF57007-609F-44A7-A670-39A1452E9BF0}" sibTransId="{54D37309-25EC-4C8E-9D81-8D066184257B}"/>
    <dgm:cxn modelId="{ECE2400F-C013-BB45-895E-279209A9969E}" type="presOf" srcId="{2AFCD14E-C317-4C03-B0F3-8487263254BD}" destId="{155A93D1-1397-44B2-85D5-692AC966190D}" srcOrd="0" destOrd="0" presId="urn:microsoft.com/office/officeart/2018/2/layout/IconVerticalSolidList"/>
    <dgm:cxn modelId="{5E8F4014-B367-984D-8C93-8041801B9E25}" type="presOf" srcId="{381115DC-F666-4AE6-BF1D-61FE741D9739}" destId="{7DF19541-38D8-4459-8759-A36A4609E2B9}" srcOrd="0" destOrd="0" presId="urn:microsoft.com/office/officeart/2018/2/layout/IconVerticalSolidList"/>
    <dgm:cxn modelId="{61CCD61F-2CDD-4A97-B747-B6BE85DB7340}" srcId="{136A4FA1-23FE-45F0-A190-8B5BFF8F2553}" destId="{75E14B35-7688-4B0B-B94B-1EF163299A9F}" srcOrd="1" destOrd="0" parTransId="{63AA6500-B0BC-4CA2-9710-00ED6FC4543B}" sibTransId="{7313EA90-12FE-489C-A97D-3B7092DD8901}"/>
    <dgm:cxn modelId="{10D96C33-DD3D-4FCE-BC72-BEA9D80765CF}" srcId="{9722FC6C-432D-4061-9C0B-014B66F42556}" destId="{C2666A68-E340-4691-9DBB-5FF4E6BCF90B}" srcOrd="0" destOrd="0" parTransId="{D975D156-E8EB-485E-A7BB-C02415A3417D}" sibTransId="{AD7E20F5-4DF0-4A4F-BDD4-870090E2D11C}"/>
    <dgm:cxn modelId="{F7536639-229C-B349-9690-6513C9F58805}" type="presOf" srcId="{47400DAD-EEB7-4E5D-B984-E49B0AB4524B}" destId="{A0EC60AB-3604-4A10-B3EE-EBA2A8506F1C}" srcOrd="0" destOrd="0" presId="urn:microsoft.com/office/officeart/2018/2/layout/IconVerticalSolidList"/>
    <dgm:cxn modelId="{4A42993D-8966-43E6-8A98-E9F174DBC1C0}" srcId="{136A4FA1-23FE-45F0-A190-8B5BFF8F2553}" destId="{FE9F45CB-D39E-46D8-B228-416CD3681A1C}" srcOrd="0" destOrd="0" parTransId="{92621342-174B-4E7E-96E6-C3DFD06F84EC}" sibTransId="{BDDC3254-BF45-4F2D-BAF7-1713D783E7DC}"/>
    <dgm:cxn modelId="{893B9641-ABC4-460C-A95A-683A9FDFC511}" srcId="{FE9F45CB-D39E-46D8-B228-416CD3681A1C}" destId="{381115DC-F666-4AE6-BF1D-61FE741D9739}" srcOrd="0" destOrd="0" parTransId="{EDC84AEF-D2ED-4999-8A19-349075E23274}" sibTransId="{888E2298-02B5-4660-89B8-B0526D084207}"/>
    <dgm:cxn modelId="{92A1AF66-4C05-DA4A-BCAC-45847229F5D0}" type="presOf" srcId="{75E14B35-7688-4B0B-B94B-1EF163299A9F}" destId="{5DDF550D-3EEE-4658-9F39-D7E80CF844A0}" srcOrd="0" destOrd="0" presId="urn:microsoft.com/office/officeart/2018/2/layout/IconVerticalSolidList"/>
    <dgm:cxn modelId="{C5B2516F-BB70-0C40-B156-3DFC00382357}" type="presOf" srcId="{C2666A68-E340-4691-9DBB-5FF4E6BCF90B}" destId="{FB6CD605-EF31-4CC8-BB00-D14D5D197AA1}" srcOrd="0" destOrd="0" presId="urn:microsoft.com/office/officeart/2018/2/layout/IconVerticalSolidList"/>
    <dgm:cxn modelId="{58670A77-AA18-0A4E-9C87-EB241CC2D42F}" type="presOf" srcId="{FE9F45CB-D39E-46D8-B228-416CD3681A1C}" destId="{FB578697-4BE4-4AA0-B3B5-21EBA009EE9E}" srcOrd="0" destOrd="0" presId="urn:microsoft.com/office/officeart/2018/2/layout/IconVerticalSolidList"/>
    <dgm:cxn modelId="{92BEDE79-6A5A-4E00-A7E9-4D3D1D9A1A36}" srcId="{136A4FA1-23FE-45F0-A190-8B5BFF8F2553}" destId="{47400DAD-EEB7-4E5D-B984-E49B0AB4524B}" srcOrd="2" destOrd="0" parTransId="{97693BA9-D1B2-41DE-BD37-F5C705436EB6}" sibTransId="{7F227286-E351-4F72-A330-84A08A2CE452}"/>
    <dgm:cxn modelId="{33E48FBB-DE2A-6F4E-BA91-70B4E3D9D737}" type="presOf" srcId="{136A4FA1-23FE-45F0-A190-8B5BFF8F2553}" destId="{E5689C6B-853B-4BAE-AEF1-7CA4548FC14F}" srcOrd="0" destOrd="0" presId="urn:microsoft.com/office/officeart/2018/2/layout/IconVerticalSolidList"/>
    <dgm:cxn modelId="{05C3E4CB-42AA-8542-A6F6-BE72E1A02D80}" type="presOf" srcId="{B532502E-1C46-4389-B739-4A4E2633CC02}" destId="{CBDA5B17-E5B7-433D-B05D-55911E2F05DF}" srcOrd="0" destOrd="0" presId="urn:microsoft.com/office/officeart/2018/2/layout/IconVerticalSolidList"/>
    <dgm:cxn modelId="{9A182CD2-B02A-AB47-BC7C-43B1A73CCF8D}" type="presOf" srcId="{9722FC6C-432D-4061-9C0B-014B66F42556}" destId="{22C09F1F-A6D9-44CC-AE9A-ACE25DE42C31}" srcOrd="0" destOrd="0" presId="urn:microsoft.com/office/officeart/2018/2/layout/IconVerticalSolidList"/>
    <dgm:cxn modelId="{F2F5A1D2-AE33-4A1D-860D-58FC8466F616}" srcId="{75E14B35-7688-4B0B-B94B-1EF163299A9F}" destId="{2AFCD14E-C317-4C03-B0F3-8487263254BD}" srcOrd="0" destOrd="0" parTransId="{8CE29EBA-F7B0-4804-8DBE-6BC8A932CAC7}" sibTransId="{0071B59D-2740-4EE1-8F14-FB2381F8E519}"/>
    <dgm:cxn modelId="{D9864A24-EAC5-8B4B-8186-06DD00E575CB}" type="presParOf" srcId="{E5689C6B-853B-4BAE-AEF1-7CA4548FC14F}" destId="{02A99459-DB8D-439B-A69F-49DBA4708D05}" srcOrd="0" destOrd="0" presId="urn:microsoft.com/office/officeart/2018/2/layout/IconVerticalSolidList"/>
    <dgm:cxn modelId="{87AC6D9F-CC5E-4C42-9D9C-84B2CBE53249}" type="presParOf" srcId="{02A99459-DB8D-439B-A69F-49DBA4708D05}" destId="{D1CA57AC-B18E-46CD-B9A5-D489D141304B}" srcOrd="0" destOrd="0" presId="urn:microsoft.com/office/officeart/2018/2/layout/IconVerticalSolidList"/>
    <dgm:cxn modelId="{F62737E0-970F-0B46-9BBC-F3A872AF66B0}" type="presParOf" srcId="{02A99459-DB8D-439B-A69F-49DBA4708D05}" destId="{27EB3383-04E5-4B7C-846C-24C5D8FBA123}" srcOrd="1" destOrd="0" presId="urn:microsoft.com/office/officeart/2018/2/layout/IconVerticalSolidList"/>
    <dgm:cxn modelId="{EF3BCC0D-16F2-C047-80EF-742FEE7BFE32}" type="presParOf" srcId="{02A99459-DB8D-439B-A69F-49DBA4708D05}" destId="{0F0AA0C1-C369-4D0E-8B7E-C42533F1194A}" srcOrd="2" destOrd="0" presId="urn:microsoft.com/office/officeart/2018/2/layout/IconVerticalSolidList"/>
    <dgm:cxn modelId="{4BD6942A-6A86-9946-8ACE-43E492B90FB0}" type="presParOf" srcId="{02A99459-DB8D-439B-A69F-49DBA4708D05}" destId="{FB578697-4BE4-4AA0-B3B5-21EBA009EE9E}" srcOrd="3" destOrd="0" presId="urn:microsoft.com/office/officeart/2018/2/layout/IconVerticalSolidList"/>
    <dgm:cxn modelId="{43E8D384-AEDF-4C43-A479-BF74CDA3EB22}" type="presParOf" srcId="{02A99459-DB8D-439B-A69F-49DBA4708D05}" destId="{7DF19541-38D8-4459-8759-A36A4609E2B9}" srcOrd="4" destOrd="0" presId="urn:microsoft.com/office/officeart/2018/2/layout/IconVerticalSolidList"/>
    <dgm:cxn modelId="{0A1116D4-8ED4-6843-BB1D-BFABF052A041}" type="presParOf" srcId="{E5689C6B-853B-4BAE-AEF1-7CA4548FC14F}" destId="{6F4BF275-797F-44CD-B7C6-3397B8376328}" srcOrd="1" destOrd="0" presId="urn:microsoft.com/office/officeart/2018/2/layout/IconVerticalSolidList"/>
    <dgm:cxn modelId="{2B9C752A-C5CC-6648-AFB7-1AEFA96D5D2B}" type="presParOf" srcId="{E5689C6B-853B-4BAE-AEF1-7CA4548FC14F}" destId="{F58EABBE-9C5F-46A1-962B-9C639D544519}" srcOrd="2" destOrd="0" presId="urn:microsoft.com/office/officeart/2018/2/layout/IconVerticalSolidList"/>
    <dgm:cxn modelId="{DF593187-C865-2845-8CCB-10FB9CF9A211}" type="presParOf" srcId="{F58EABBE-9C5F-46A1-962B-9C639D544519}" destId="{1D80CEB8-EFAC-47D6-9351-D0266FD5F174}" srcOrd="0" destOrd="0" presId="urn:microsoft.com/office/officeart/2018/2/layout/IconVerticalSolidList"/>
    <dgm:cxn modelId="{BE1447CB-E6E7-C149-A887-E405D2526D21}" type="presParOf" srcId="{F58EABBE-9C5F-46A1-962B-9C639D544519}" destId="{EB7E3C77-50F5-4E18-8768-E69092DF3A16}" srcOrd="1" destOrd="0" presId="urn:microsoft.com/office/officeart/2018/2/layout/IconVerticalSolidList"/>
    <dgm:cxn modelId="{A57E0780-CEAB-ED4D-8BF0-A17169B9F771}" type="presParOf" srcId="{F58EABBE-9C5F-46A1-962B-9C639D544519}" destId="{FF5C62C1-C29D-4024-9990-0833A695BDFE}" srcOrd="2" destOrd="0" presId="urn:microsoft.com/office/officeart/2018/2/layout/IconVerticalSolidList"/>
    <dgm:cxn modelId="{0BA937B5-2E1F-9F48-B716-2C7ACC7F7BAB}" type="presParOf" srcId="{F58EABBE-9C5F-46A1-962B-9C639D544519}" destId="{5DDF550D-3EEE-4658-9F39-D7E80CF844A0}" srcOrd="3" destOrd="0" presId="urn:microsoft.com/office/officeart/2018/2/layout/IconVerticalSolidList"/>
    <dgm:cxn modelId="{26B68006-5C15-9E4D-8C04-4C6F0204CBA3}" type="presParOf" srcId="{F58EABBE-9C5F-46A1-962B-9C639D544519}" destId="{155A93D1-1397-44B2-85D5-692AC966190D}" srcOrd="4" destOrd="0" presId="urn:microsoft.com/office/officeart/2018/2/layout/IconVerticalSolidList"/>
    <dgm:cxn modelId="{CC723FF0-BCE1-2A40-8226-8F5D01577A42}" type="presParOf" srcId="{E5689C6B-853B-4BAE-AEF1-7CA4548FC14F}" destId="{392FFD4F-C6C9-4834-905C-7C328A765FB5}" srcOrd="3" destOrd="0" presId="urn:microsoft.com/office/officeart/2018/2/layout/IconVerticalSolidList"/>
    <dgm:cxn modelId="{7E3521EA-1989-B640-9F28-75161ED4BD66}" type="presParOf" srcId="{E5689C6B-853B-4BAE-AEF1-7CA4548FC14F}" destId="{42033029-CF9D-48FC-8917-AFC2FB3D25C2}" srcOrd="4" destOrd="0" presId="urn:microsoft.com/office/officeart/2018/2/layout/IconVerticalSolidList"/>
    <dgm:cxn modelId="{3EAF29A5-B18A-5F46-8A3B-BFBFACDC9259}" type="presParOf" srcId="{42033029-CF9D-48FC-8917-AFC2FB3D25C2}" destId="{0528002B-6E26-4424-9A23-4C989D5E10C9}" srcOrd="0" destOrd="0" presId="urn:microsoft.com/office/officeart/2018/2/layout/IconVerticalSolidList"/>
    <dgm:cxn modelId="{4B782164-2226-374B-80F0-C062AF96535D}" type="presParOf" srcId="{42033029-CF9D-48FC-8917-AFC2FB3D25C2}" destId="{C04C088C-2D90-4B2C-B256-990871A2F81E}" srcOrd="1" destOrd="0" presId="urn:microsoft.com/office/officeart/2018/2/layout/IconVerticalSolidList"/>
    <dgm:cxn modelId="{FCA271DA-294C-2546-B43C-D58B37C28365}" type="presParOf" srcId="{42033029-CF9D-48FC-8917-AFC2FB3D25C2}" destId="{0F3D3B10-A16D-4566-B276-299CAFB772CF}" srcOrd="2" destOrd="0" presId="urn:microsoft.com/office/officeart/2018/2/layout/IconVerticalSolidList"/>
    <dgm:cxn modelId="{A72CF907-CC19-8046-A552-9427A1613889}" type="presParOf" srcId="{42033029-CF9D-48FC-8917-AFC2FB3D25C2}" destId="{A0EC60AB-3604-4A10-B3EE-EBA2A8506F1C}" srcOrd="3" destOrd="0" presId="urn:microsoft.com/office/officeart/2018/2/layout/IconVerticalSolidList"/>
    <dgm:cxn modelId="{0ED2DE06-CCE8-7341-84CF-5DB7BFE86EC0}" type="presParOf" srcId="{42033029-CF9D-48FC-8917-AFC2FB3D25C2}" destId="{CBDA5B17-E5B7-433D-B05D-55911E2F05DF}" srcOrd="4" destOrd="0" presId="urn:microsoft.com/office/officeart/2018/2/layout/IconVerticalSolidList"/>
    <dgm:cxn modelId="{1BA8C204-9270-6347-A470-E02DD267887E}" type="presParOf" srcId="{E5689C6B-853B-4BAE-AEF1-7CA4548FC14F}" destId="{E8B7F7E9-9FC1-450E-9871-FC5F8D0643C3}" srcOrd="5" destOrd="0" presId="urn:microsoft.com/office/officeart/2018/2/layout/IconVerticalSolidList"/>
    <dgm:cxn modelId="{7BA9EF68-1F77-F242-BF73-4AA519A2A7F7}" type="presParOf" srcId="{E5689C6B-853B-4BAE-AEF1-7CA4548FC14F}" destId="{632787D8-9B0A-4A55-B166-6593A8389426}" srcOrd="6" destOrd="0" presId="urn:microsoft.com/office/officeart/2018/2/layout/IconVerticalSolidList"/>
    <dgm:cxn modelId="{6055B8E6-A98A-854D-B070-24D17107EBEB}" type="presParOf" srcId="{632787D8-9B0A-4A55-B166-6593A8389426}" destId="{C6AE65F4-012B-4973-8991-D2FDBF7F2408}" srcOrd="0" destOrd="0" presId="urn:microsoft.com/office/officeart/2018/2/layout/IconVerticalSolidList"/>
    <dgm:cxn modelId="{168577FA-E48A-4F46-B39E-894A1D686E36}" type="presParOf" srcId="{632787D8-9B0A-4A55-B166-6593A8389426}" destId="{C47DCFDA-B6A7-4C22-8B05-C6F18B1B0AED}" srcOrd="1" destOrd="0" presId="urn:microsoft.com/office/officeart/2018/2/layout/IconVerticalSolidList"/>
    <dgm:cxn modelId="{071A1CD9-CE76-9043-B2EC-A74B58C46454}" type="presParOf" srcId="{632787D8-9B0A-4A55-B166-6593A8389426}" destId="{91B6EE2E-68D8-482F-820F-CA56514CB888}" srcOrd="2" destOrd="0" presId="urn:microsoft.com/office/officeart/2018/2/layout/IconVerticalSolidList"/>
    <dgm:cxn modelId="{34AB290E-35F8-FD4C-9BA9-EFB97E66DE7E}" type="presParOf" srcId="{632787D8-9B0A-4A55-B166-6593A8389426}" destId="{22C09F1F-A6D9-44CC-AE9A-ACE25DE42C31}" srcOrd="3" destOrd="0" presId="urn:microsoft.com/office/officeart/2018/2/layout/IconVerticalSolidList"/>
    <dgm:cxn modelId="{469EA706-2315-254B-9D22-45A004CC2ACA}" type="presParOf" srcId="{632787D8-9B0A-4A55-B166-6593A8389426}" destId="{FB6CD605-EF31-4CC8-BB00-D14D5D197AA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A57AC-B18E-46CD-B9A5-D489D141304B}">
      <dsp:nvSpPr>
        <dsp:cNvPr id="0" name=""/>
        <dsp:cNvSpPr/>
      </dsp:nvSpPr>
      <dsp:spPr>
        <a:xfrm>
          <a:off x="0" y="1882"/>
          <a:ext cx="7139609" cy="9540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EB3383-04E5-4B7C-846C-24C5D8FBA123}">
      <dsp:nvSpPr>
        <dsp:cNvPr id="0" name=""/>
        <dsp:cNvSpPr/>
      </dsp:nvSpPr>
      <dsp:spPr>
        <a:xfrm>
          <a:off x="288594" y="216539"/>
          <a:ext cx="524717" cy="5247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578697-4BE4-4AA0-B3B5-21EBA009EE9E}">
      <dsp:nvSpPr>
        <dsp:cNvPr id="0" name=""/>
        <dsp:cNvSpPr/>
      </dsp:nvSpPr>
      <dsp:spPr>
        <a:xfrm>
          <a:off x="1101907" y="1882"/>
          <a:ext cx="3212824" cy="95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68" tIns="100968" rIns="100968" bIns="100968" numCol="1" spcCol="1270" anchor="ctr" anchorCtr="0">
          <a:noAutofit/>
        </a:bodyPr>
        <a:lstStyle/>
        <a:p>
          <a:pPr marL="0" lvl="0" indent="0" algn="l" defTabSz="977900">
            <a:lnSpc>
              <a:spcPct val="100000"/>
            </a:lnSpc>
            <a:spcBef>
              <a:spcPct val="0"/>
            </a:spcBef>
            <a:spcAft>
              <a:spcPct val="35000"/>
            </a:spcAft>
            <a:buNone/>
          </a:pPr>
          <a:r>
            <a:rPr lang="en-US" sz="2200" kern="1200"/>
            <a:t>2019</a:t>
          </a:r>
        </a:p>
      </dsp:txBody>
      <dsp:txXfrm>
        <a:off x="1101907" y="1882"/>
        <a:ext cx="3212824" cy="954032"/>
      </dsp:txXfrm>
    </dsp:sp>
    <dsp:sp modelId="{7DF19541-38D8-4459-8759-A36A4609E2B9}">
      <dsp:nvSpPr>
        <dsp:cNvPr id="0" name=""/>
        <dsp:cNvSpPr/>
      </dsp:nvSpPr>
      <dsp:spPr>
        <a:xfrm>
          <a:off x="4314731" y="1882"/>
          <a:ext cx="2824877" cy="95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68" tIns="100968" rIns="100968" bIns="100968" numCol="1" spcCol="1270" anchor="ctr" anchorCtr="0">
          <a:noAutofit/>
        </a:bodyPr>
        <a:lstStyle/>
        <a:p>
          <a:pPr marL="0" lvl="0" indent="0" algn="l" defTabSz="711200">
            <a:lnSpc>
              <a:spcPct val="100000"/>
            </a:lnSpc>
            <a:spcBef>
              <a:spcPct val="0"/>
            </a:spcBef>
            <a:spcAft>
              <a:spcPct val="35000"/>
            </a:spcAft>
            <a:buNone/>
          </a:pPr>
          <a:r>
            <a:rPr lang="en-US" sz="1600" b="1" kern="1200" dirty="0"/>
            <a:t>Graduated from The University of Texas School of Law</a:t>
          </a:r>
        </a:p>
      </dsp:txBody>
      <dsp:txXfrm>
        <a:off x="4314731" y="1882"/>
        <a:ext cx="2824877" cy="954032"/>
      </dsp:txXfrm>
    </dsp:sp>
    <dsp:sp modelId="{1D80CEB8-EFAC-47D6-9351-D0266FD5F174}">
      <dsp:nvSpPr>
        <dsp:cNvPr id="0" name=""/>
        <dsp:cNvSpPr/>
      </dsp:nvSpPr>
      <dsp:spPr>
        <a:xfrm>
          <a:off x="0" y="1194422"/>
          <a:ext cx="7139609" cy="9540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7E3C77-50F5-4E18-8768-E69092DF3A16}">
      <dsp:nvSpPr>
        <dsp:cNvPr id="0" name=""/>
        <dsp:cNvSpPr/>
      </dsp:nvSpPr>
      <dsp:spPr>
        <a:xfrm>
          <a:off x="288594" y="1409079"/>
          <a:ext cx="524717" cy="5247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DF550D-3EEE-4658-9F39-D7E80CF844A0}">
      <dsp:nvSpPr>
        <dsp:cNvPr id="0" name=""/>
        <dsp:cNvSpPr/>
      </dsp:nvSpPr>
      <dsp:spPr>
        <a:xfrm>
          <a:off x="1101907" y="1194422"/>
          <a:ext cx="3212824" cy="95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68" tIns="100968" rIns="100968" bIns="100968" numCol="1" spcCol="1270" anchor="ctr" anchorCtr="0">
          <a:noAutofit/>
        </a:bodyPr>
        <a:lstStyle/>
        <a:p>
          <a:pPr marL="0" lvl="0" indent="0" algn="l" defTabSz="977900">
            <a:lnSpc>
              <a:spcPct val="100000"/>
            </a:lnSpc>
            <a:spcBef>
              <a:spcPct val="0"/>
            </a:spcBef>
            <a:spcAft>
              <a:spcPct val="35000"/>
            </a:spcAft>
            <a:buNone/>
          </a:pPr>
          <a:r>
            <a:rPr lang="en-US" sz="2200" kern="1200"/>
            <a:t>2019–2022</a:t>
          </a:r>
        </a:p>
      </dsp:txBody>
      <dsp:txXfrm>
        <a:off x="1101907" y="1194422"/>
        <a:ext cx="3212824" cy="954032"/>
      </dsp:txXfrm>
    </dsp:sp>
    <dsp:sp modelId="{155A93D1-1397-44B2-85D5-692AC966190D}">
      <dsp:nvSpPr>
        <dsp:cNvPr id="0" name=""/>
        <dsp:cNvSpPr/>
      </dsp:nvSpPr>
      <dsp:spPr>
        <a:xfrm>
          <a:off x="4314731" y="1194422"/>
          <a:ext cx="2824877" cy="95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68" tIns="100968" rIns="100968" bIns="100968" numCol="1" spcCol="1270" anchor="ctr" anchorCtr="0">
          <a:noAutofit/>
        </a:bodyPr>
        <a:lstStyle/>
        <a:p>
          <a:pPr marL="0" lvl="0" indent="0" algn="l" defTabSz="711200">
            <a:lnSpc>
              <a:spcPct val="100000"/>
            </a:lnSpc>
            <a:spcBef>
              <a:spcPct val="0"/>
            </a:spcBef>
            <a:spcAft>
              <a:spcPct val="35000"/>
            </a:spcAft>
            <a:buNone/>
          </a:pPr>
          <a:r>
            <a:rPr lang="en-US" sz="1600" b="1" kern="1200" dirty="0"/>
            <a:t>Assistant Parliamentarian for the Texas House</a:t>
          </a:r>
        </a:p>
      </dsp:txBody>
      <dsp:txXfrm>
        <a:off x="4314731" y="1194422"/>
        <a:ext cx="2824877" cy="954032"/>
      </dsp:txXfrm>
    </dsp:sp>
    <dsp:sp modelId="{0528002B-6E26-4424-9A23-4C989D5E10C9}">
      <dsp:nvSpPr>
        <dsp:cNvPr id="0" name=""/>
        <dsp:cNvSpPr/>
      </dsp:nvSpPr>
      <dsp:spPr>
        <a:xfrm>
          <a:off x="0" y="2386963"/>
          <a:ext cx="7139609" cy="9540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4C088C-2D90-4B2C-B256-990871A2F81E}">
      <dsp:nvSpPr>
        <dsp:cNvPr id="0" name=""/>
        <dsp:cNvSpPr/>
      </dsp:nvSpPr>
      <dsp:spPr>
        <a:xfrm>
          <a:off x="288594" y="2601620"/>
          <a:ext cx="524717" cy="52471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EC60AB-3604-4A10-B3EE-EBA2A8506F1C}">
      <dsp:nvSpPr>
        <dsp:cNvPr id="0" name=""/>
        <dsp:cNvSpPr/>
      </dsp:nvSpPr>
      <dsp:spPr>
        <a:xfrm>
          <a:off x="1101907" y="2386963"/>
          <a:ext cx="3212824" cy="95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68" tIns="100968" rIns="100968" bIns="100968" numCol="1" spcCol="1270" anchor="ctr" anchorCtr="0">
          <a:noAutofit/>
        </a:bodyPr>
        <a:lstStyle/>
        <a:p>
          <a:pPr marL="0" lvl="0" indent="0" algn="l" defTabSz="977900">
            <a:lnSpc>
              <a:spcPct val="100000"/>
            </a:lnSpc>
            <a:spcBef>
              <a:spcPct val="0"/>
            </a:spcBef>
            <a:spcAft>
              <a:spcPct val="35000"/>
            </a:spcAft>
            <a:buNone/>
          </a:pPr>
          <a:r>
            <a:rPr lang="en-US" sz="2200" kern="1200" dirty="0"/>
            <a:t>2022–2024</a:t>
          </a:r>
        </a:p>
      </dsp:txBody>
      <dsp:txXfrm>
        <a:off x="1101907" y="2386963"/>
        <a:ext cx="3212824" cy="954032"/>
      </dsp:txXfrm>
    </dsp:sp>
    <dsp:sp modelId="{CBDA5B17-E5B7-433D-B05D-55911E2F05DF}">
      <dsp:nvSpPr>
        <dsp:cNvPr id="0" name=""/>
        <dsp:cNvSpPr/>
      </dsp:nvSpPr>
      <dsp:spPr>
        <a:xfrm>
          <a:off x="4314731" y="2386963"/>
          <a:ext cx="2824877" cy="95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68" tIns="100968" rIns="100968" bIns="100968" numCol="1" spcCol="1270" anchor="ctr" anchorCtr="0">
          <a:noAutofit/>
        </a:bodyPr>
        <a:lstStyle/>
        <a:p>
          <a:pPr marL="0" lvl="0" indent="0" algn="l" defTabSz="711200">
            <a:lnSpc>
              <a:spcPct val="100000"/>
            </a:lnSpc>
            <a:spcBef>
              <a:spcPct val="0"/>
            </a:spcBef>
            <a:spcAft>
              <a:spcPct val="35000"/>
            </a:spcAft>
            <a:buNone/>
          </a:pPr>
          <a:r>
            <a:rPr lang="en-US" sz="1600" b="1" kern="1200"/>
            <a:t>Associate &amp; Lobbyist at Balch &amp; Bingham</a:t>
          </a:r>
        </a:p>
      </dsp:txBody>
      <dsp:txXfrm>
        <a:off x="4314731" y="2386963"/>
        <a:ext cx="2824877" cy="954032"/>
      </dsp:txXfrm>
    </dsp:sp>
    <dsp:sp modelId="{C6AE65F4-012B-4973-8991-D2FDBF7F2408}">
      <dsp:nvSpPr>
        <dsp:cNvPr id="0" name=""/>
        <dsp:cNvSpPr/>
      </dsp:nvSpPr>
      <dsp:spPr>
        <a:xfrm>
          <a:off x="0" y="3579503"/>
          <a:ext cx="7139609" cy="9540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DCFDA-B6A7-4C22-8B05-C6F18B1B0AED}">
      <dsp:nvSpPr>
        <dsp:cNvPr id="0" name=""/>
        <dsp:cNvSpPr/>
      </dsp:nvSpPr>
      <dsp:spPr>
        <a:xfrm>
          <a:off x="288594" y="3794160"/>
          <a:ext cx="524717" cy="52471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09F1F-A6D9-44CC-AE9A-ACE25DE42C31}">
      <dsp:nvSpPr>
        <dsp:cNvPr id="0" name=""/>
        <dsp:cNvSpPr/>
      </dsp:nvSpPr>
      <dsp:spPr>
        <a:xfrm>
          <a:off x="1101907" y="3579503"/>
          <a:ext cx="3212824" cy="95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68" tIns="100968" rIns="100968" bIns="100968" numCol="1" spcCol="1270" anchor="ctr" anchorCtr="0">
          <a:noAutofit/>
        </a:bodyPr>
        <a:lstStyle/>
        <a:p>
          <a:pPr marL="0" lvl="0" indent="0" algn="l" defTabSz="977900">
            <a:lnSpc>
              <a:spcPct val="100000"/>
            </a:lnSpc>
            <a:spcBef>
              <a:spcPct val="0"/>
            </a:spcBef>
            <a:spcAft>
              <a:spcPct val="35000"/>
            </a:spcAft>
            <a:buNone/>
          </a:pPr>
          <a:r>
            <a:rPr lang="en-US" sz="2200" kern="1200" dirty="0"/>
            <a:t>April 2024 – Present</a:t>
          </a:r>
        </a:p>
      </dsp:txBody>
      <dsp:txXfrm>
        <a:off x="1101907" y="3579503"/>
        <a:ext cx="3212824" cy="954032"/>
      </dsp:txXfrm>
    </dsp:sp>
    <dsp:sp modelId="{FB6CD605-EF31-4CC8-BB00-D14D5D197AA1}">
      <dsp:nvSpPr>
        <dsp:cNvPr id="0" name=""/>
        <dsp:cNvSpPr/>
      </dsp:nvSpPr>
      <dsp:spPr>
        <a:xfrm>
          <a:off x="4314731" y="3579503"/>
          <a:ext cx="2824877" cy="95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68" tIns="100968" rIns="100968" bIns="100968" numCol="1" spcCol="1270" anchor="ctr" anchorCtr="0">
          <a:noAutofit/>
        </a:bodyPr>
        <a:lstStyle/>
        <a:p>
          <a:pPr marL="0" lvl="0" indent="0" algn="l" defTabSz="711200">
            <a:lnSpc>
              <a:spcPct val="100000"/>
            </a:lnSpc>
            <a:spcBef>
              <a:spcPct val="0"/>
            </a:spcBef>
            <a:spcAft>
              <a:spcPct val="35000"/>
            </a:spcAft>
            <a:buNone/>
          </a:pPr>
          <a:r>
            <a:rPr lang="en-US" sz="1600" b="1" kern="1200" dirty="0"/>
            <a:t>Founder of Okoro Law</a:t>
          </a:r>
        </a:p>
      </dsp:txBody>
      <dsp:txXfrm>
        <a:off x="4314731" y="3579503"/>
        <a:ext cx="2824877" cy="9540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62D71DB8-C854-3549-BC2F-4779722CDAA9}" type="datetimeFigureOut">
              <a:rPr lang="en-US" smtClean="0"/>
              <a:t>5/17/24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6E29E-C2EB-9149-87FA-C0691A19DE41}" type="slidenum">
              <a:rPr lang="en-US" smtClean="0"/>
              <a:t>‹#›</a:t>
            </a:fld>
            <a:endParaRPr lang="en-US"/>
          </a:p>
        </p:txBody>
      </p:sp>
    </p:spTree>
    <p:extLst>
      <p:ext uri="{BB962C8B-B14F-4D97-AF65-F5344CB8AC3E}">
        <p14:creationId xmlns:p14="http://schemas.microsoft.com/office/powerpoint/2010/main" val="193713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p>
          <a:p>
            <a:r>
              <a:rPr lang="en-US" dirty="0"/>
              <a:t>My name is Ikenna Okoro and I am the Founder of Okoro Law</a:t>
            </a:r>
          </a:p>
          <a:p>
            <a:endParaRPr lang="en-US" dirty="0"/>
          </a:p>
          <a:p>
            <a:r>
              <a:rPr lang="en-US" dirty="0"/>
              <a:t>I will tell you more about me in a second. But before we dive in, I’d like to get to know you all a little bit.</a:t>
            </a:r>
          </a:p>
          <a:p>
            <a:endParaRPr lang="en-US" dirty="0"/>
          </a:p>
          <a:p>
            <a:r>
              <a:rPr lang="en-US" dirty="0"/>
              <a:t>So show of hands, how many of you have only had one employer since graduating law school?</a:t>
            </a:r>
          </a:p>
          <a:p>
            <a:endParaRPr lang="en-US" dirty="0"/>
          </a:p>
          <a:p>
            <a:r>
              <a:rPr lang="en-US" dirty="0"/>
              <a:t>Ok, how many of you have worked at at least 3 law firms, companies, or agencies since graduating law school?</a:t>
            </a:r>
          </a:p>
          <a:p>
            <a:endParaRPr lang="en-US" dirty="0"/>
          </a:p>
          <a:p>
            <a:r>
              <a:rPr lang="en-US" dirty="0"/>
              <a:t>Wow, that’s most of the room.</a:t>
            </a:r>
          </a:p>
          <a:p>
            <a:endParaRPr lang="en-US" dirty="0"/>
          </a:p>
          <a:p>
            <a:r>
              <a:rPr lang="en-US" dirty="0"/>
              <a:t>Ok how many of you are planning your next job right now? </a:t>
            </a:r>
          </a:p>
        </p:txBody>
      </p:sp>
      <p:sp>
        <p:nvSpPr>
          <p:cNvPr id="4" name="Slide Number Placeholder 3"/>
          <p:cNvSpPr>
            <a:spLocks noGrp="1"/>
          </p:cNvSpPr>
          <p:nvPr>
            <p:ph type="sldNum" sz="quarter" idx="5"/>
          </p:nvPr>
        </p:nvSpPr>
        <p:spPr/>
        <p:txBody>
          <a:bodyPr/>
          <a:lstStyle/>
          <a:p>
            <a:fld id="{9D06E29E-C2EB-9149-87FA-C0691A19DE41}" type="slidenum">
              <a:rPr lang="en-US" smtClean="0"/>
              <a:t>1</a:t>
            </a:fld>
            <a:endParaRPr lang="en-US"/>
          </a:p>
        </p:txBody>
      </p:sp>
    </p:spTree>
    <p:extLst>
      <p:ext uri="{BB962C8B-B14F-4D97-AF65-F5344CB8AC3E}">
        <p14:creationId xmlns:p14="http://schemas.microsoft.com/office/powerpoint/2010/main" val="4145736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Ok our last rule for this chapter, Rule 5.06(a), Similar to how the previous rules expressed the autonomy of clients, Lawyer's have autonomy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We’ll want to keep in mind these principles of autonomy as we continue our discussion of Sam’s career path. </a:t>
            </a:r>
            <a:endParaRPr lang="en-US" dirty="0"/>
          </a:p>
          <a:p>
            <a:endParaRPr lang="en-US" dirty="0"/>
          </a:p>
        </p:txBody>
      </p:sp>
      <p:sp>
        <p:nvSpPr>
          <p:cNvPr id="4" name="Slide Number Placeholder 3"/>
          <p:cNvSpPr>
            <a:spLocks noGrp="1"/>
          </p:cNvSpPr>
          <p:nvPr>
            <p:ph type="sldNum" sz="quarter" idx="5"/>
          </p:nvPr>
        </p:nvSpPr>
        <p:spPr/>
        <p:txBody>
          <a:bodyPr/>
          <a:lstStyle/>
          <a:p>
            <a:fld id="{9D06E29E-C2EB-9149-87FA-C0691A19DE41}" type="slidenum">
              <a:rPr lang="en-US" smtClean="0"/>
              <a:t>10</a:t>
            </a:fld>
            <a:endParaRPr lang="en-US"/>
          </a:p>
        </p:txBody>
      </p:sp>
    </p:spTree>
    <p:extLst>
      <p:ext uri="{BB962C8B-B14F-4D97-AF65-F5344CB8AC3E}">
        <p14:creationId xmlns:p14="http://schemas.microsoft.com/office/powerpoint/2010/main" val="2592182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 few elements of our fact pattern were addressed in two February legal ethics opinions by the Texas Committee on Professional Ethics.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guidance for minimum departure notice periods are supported by the first rule we discussed; preserve the client decision making autonomy. Law firms and lawyers have a duty to ensure client matters transition smoothly and the client’s interests are protected. Thus, when a lawyer leaves a law firm, these client interests can potentially be harmed. So having minimum departure notice periods in employment contracts makes sense because they protect against this situation.</a:t>
            </a:r>
          </a:p>
          <a:p>
            <a:endParaRPr lang="en-US" dirty="0"/>
          </a:p>
          <a:p>
            <a:r>
              <a:rPr lang="en-US" dirty="0"/>
              <a:t>However, the need to protect the client’s interest have to be balanced with the lawyer’s freedom to practice law. </a:t>
            </a:r>
          </a:p>
          <a:p>
            <a:endParaRPr lang="en-US" dirty="0"/>
          </a:p>
          <a:p>
            <a:r>
              <a:rPr lang="en-US" dirty="0"/>
              <a:t>Excessive minimum departure notice periods inhibit a lawyer’s right to leave and establish his own practice and may also force a client to remain at a firm longer than they might desire. So the sweet spot for reasonableness would be an adequate amount of time to safeguard the client’s interests and not be too restrictive on the lawyer’s ability to depart to a new practice.</a:t>
            </a:r>
          </a:p>
          <a:p>
            <a:endParaRPr lang="en-US" dirty="0"/>
          </a:p>
          <a:p>
            <a:r>
              <a:rPr lang="en-US" dirty="0"/>
              <a:t>So it’s interesting, the Professional Ethics Committee says its OK for a law firm to place these minimum departure notice requirements in employment agreements, but they have to be flexible. They can’t be longer than necessary to ensure an orderly transition and should allow for flexibility depending on a unique circumstance that may occur.</a:t>
            </a:r>
          </a:p>
          <a:p>
            <a:endParaRPr lang="en-US" dirty="0"/>
          </a:p>
          <a:p>
            <a:r>
              <a:rPr lang="en-US" dirty="0"/>
              <a:t>Finally, the Professional Ethics Committee states that generally 2 to 4 weeks notice is reasonable.</a:t>
            </a:r>
          </a:p>
        </p:txBody>
      </p:sp>
      <p:sp>
        <p:nvSpPr>
          <p:cNvPr id="4" name="Slide Number Placeholder 3"/>
          <p:cNvSpPr>
            <a:spLocks noGrp="1"/>
          </p:cNvSpPr>
          <p:nvPr>
            <p:ph type="sldNum" sz="quarter" idx="5"/>
          </p:nvPr>
        </p:nvSpPr>
        <p:spPr/>
        <p:txBody>
          <a:bodyPr/>
          <a:lstStyle/>
          <a:p>
            <a:fld id="{9D06E29E-C2EB-9149-87FA-C0691A19DE41}" type="slidenum">
              <a:rPr lang="en-US" smtClean="0"/>
              <a:t>11</a:t>
            </a:fld>
            <a:endParaRPr lang="en-US"/>
          </a:p>
        </p:txBody>
      </p:sp>
    </p:spTree>
    <p:extLst>
      <p:ext uri="{BB962C8B-B14F-4D97-AF65-F5344CB8AC3E}">
        <p14:creationId xmlns:p14="http://schemas.microsoft.com/office/powerpoint/2010/main" val="2421615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back at our fact pattern, Sam disagreed with his managing partner about being able to maintain client 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Departing lawyer must be allowed to retain sufficient former client 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Committee has stated in the past that “</a:t>
            </a:r>
            <a:r>
              <a:rPr lang="en-US" sz="1800" dirty="0">
                <a:effectLst/>
                <a:latin typeface="ArialMT"/>
              </a:rPr>
              <a:t>Although the client’s file belongs to the client, the Rules do not prohibit a lawyer from making and retaining a copy of some or all of a client’s file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Blanket prohibition against retaining files in a law firm’s partnership or employment agreement may violate rule 5.06(a) the rule expressing a lawyer’s right to not be restricted from practicing law.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Departing lawyer must continue to protect client information from unauthorized disclosure or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paper copies </a:t>
            </a:r>
            <a:r>
              <a:rPr lang="en-US" dirty="0">
                <a:sym typeface="Wingdings" pitchFamily="2" charset="2"/>
              </a:rPr>
              <a:t> locked; electronic  safely secured. He should also ensure that confidential information is redacted before anyone at the new firm can view the documents.</a:t>
            </a:r>
          </a:p>
        </p:txBody>
      </p:sp>
      <p:sp>
        <p:nvSpPr>
          <p:cNvPr id="4" name="Slide Number Placeholder 3"/>
          <p:cNvSpPr>
            <a:spLocks noGrp="1"/>
          </p:cNvSpPr>
          <p:nvPr>
            <p:ph type="sldNum" sz="quarter" idx="5"/>
          </p:nvPr>
        </p:nvSpPr>
        <p:spPr/>
        <p:txBody>
          <a:bodyPr/>
          <a:lstStyle/>
          <a:p>
            <a:fld id="{9D06E29E-C2EB-9149-87FA-C0691A19DE41}" type="slidenum">
              <a:rPr lang="en-US" smtClean="0"/>
              <a:t>12</a:t>
            </a:fld>
            <a:endParaRPr lang="en-US"/>
          </a:p>
        </p:txBody>
      </p:sp>
    </p:spTree>
    <p:extLst>
      <p:ext uri="{BB962C8B-B14F-4D97-AF65-F5344CB8AC3E}">
        <p14:creationId xmlns:p14="http://schemas.microsoft.com/office/powerpoint/2010/main" val="1379074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MT"/>
              </a:rPr>
              <a:t>The departing lawyer has a duty to ensure that a client is timely informed </a:t>
            </a:r>
          </a:p>
          <a:p>
            <a:pPr marL="171450" indent="-171450">
              <a:buFontTx/>
              <a:buChar char="-"/>
            </a:pPr>
            <a:r>
              <a:rPr lang="en-US" sz="1200" dirty="0">
                <a:effectLst/>
                <a:latin typeface="ArialMT"/>
              </a:rPr>
              <a:t>that the lawyer is leaving the firm</a:t>
            </a:r>
          </a:p>
          <a:p>
            <a:pPr marL="171450" indent="-171450">
              <a:buFontTx/>
              <a:buChar char="-"/>
            </a:pPr>
            <a:r>
              <a:rPr lang="en-US" sz="1200" dirty="0">
                <a:effectLst/>
                <a:latin typeface="ArialMT"/>
              </a:rPr>
              <a:t>that the client has the ultimate right to decide who will continue the representation, and </a:t>
            </a:r>
          </a:p>
          <a:p>
            <a:pPr marL="171450" indent="-171450">
              <a:buFontTx/>
              <a:buChar char="-"/>
            </a:pPr>
            <a:r>
              <a:rPr lang="en-US" sz="1200" dirty="0">
                <a:effectLst/>
                <a:latin typeface="ArialMT"/>
              </a:rPr>
              <a:t>whether there are any contractual or financial ramifications of the client’s decision.</a:t>
            </a:r>
            <a:br>
              <a:rPr lang="en-US" sz="1200" dirty="0">
                <a:effectLst/>
                <a:latin typeface="ArialMT"/>
              </a:rPr>
            </a:br>
            <a:endParaRPr lang="en-US" sz="1200" i="0" dirty="0">
              <a:effectLst/>
              <a:latin typeface="ArialMT"/>
            </a:endParaRPr>
          </a:p>
          <a:p>
            <a:pPr marL="0" indent="0">
              <a:buFontTx/>
              <a:buNone/>
            </a:pPr>
            <a:r>
              <a:rPr lang="en-US" sz="1200" i="0" dirty="0">
                <a:effectLst/>
                <a:latin typeface="Arial" panose="020B0604020202020204" pitchFamily="34" charset="0"/>
              </a:rPr>
              <a:t>This stems from Rule 1.03 which states that </a:t>
            </a:r>
            <a:r>
              <a:rPr lang="en-US" sz="1200" dirty="0">
                <a:effectLst/>
                <a:latin typeface="ArialMT"/>
              </a:rPr>
              <a:t>(“A lawyer shall keep a client reasonably informed about the status of a matter and shall explain a matter to the extent reasonably necessary to permit the client to make informed decisions regarding the representation). </a:t>
            </a:r>
          </a:p>
          <a:p>
            <a:endParaRPr lang="en-US" sz="1200" dirty="0">
              <a:latin typeface="ArialMT"/>
            </a:endParaRPr>
          </a:p>
          <a:p>
            <a:r>
              <a:rPr lang="en-US" sz="1200" dirty="0">
                <a:latin typeface="ArialMT"/>
              </a:rPr>
              <a:t>This obligation is on the principal attorney for the client, so likely partners would be responsible to send the notification and not associates.</a:t>
            </a:r>
          </a:p>
          <a:p>
            <a:endParaRPr lang="en-US" sz="1200" dirty="0">
              <a:effectLst/>
              <a:latin typeface="ArialMT"/>
            </a:endParaRPr>
          </a:p>
          <a:p>
            <a:r>
              <a:rPr lang="en-US" sz="1200" dirty="0">
                <a:effectLst/>
                <a:latin typeface="ArialMT"/>
              </a:rPr>
              <a:t>Preferably, such pre-departure notices to clients should be sent as a joint communication by the departing lawyer and the law firm; however, but regardless of who is sending the communication, what is important is that clients are timely, accurately, and adequately informed of a change in their representation. A departing lawyer who is aware that the law firm has properly notified the lawyer’s clients about the departure has no obligation to provide a separate and redundant client notice. </a:t>
            </a:r>
            <a:endParaRPr lang="en-US" sz="1000" dirty="0"/>
          </a:p>
          <a:p>
            <a:endParaRPr lang="en-US" sz="1200" dirty="0">
              <a:latin typeface="ArialMT"/>
            </a:endParaRPr>
          </a:p>
          <a:p>
            <a:r>
              <a:rPr lang="en-US" sz="1200" dirty="0">
                <a:latin typeface="ArialMT"/>
              </a:rPr>
              <a:t>BUT if the firm refuses to notify clients for some reason, then the departing lawyer has that responsibility</a:t>
            </a:r>
          </a:p>
          <a:p>
            <a:endParaRPr lang="en-US" sz="1200" dirty="0">
              <a:latin typeface="ArialMT"/>
            </a:endParaRPr>
          </a:p>
          <a:p>
            <a:r>
              <a:rPr lang="en-US" sz="1200" dirty="0">
                <a:latin typeface="ArialMT"/>
              </a:rPr>
              <a:t>The rules remind the departing lawyer and the law firm that he is exiting to be careful not to be misleading in these communications with clients and to correct any misstatements or omissions.</a:t>
            </a:r>
            <a:endParaRPr lang="en-US" dirty="0"/>
          </a:p>
          <a:p>
            <a:endParaRPr lang="en-US" dirty="0"/>
          </a:p>
        </p:txBody>
      </p:sp>
      <p:sp>
        <p:nvSpPr>
          <p:cNvPr id="4" name="Slide Number Placeholder 3"/>
          <p:cNvSpPr>
            <a:spLocks noGrp="1"/>
          </p:cNvSpPr>
          <p:nvPr>
            <p:ph type="sldNum" sz="quarter" idx="5"/>
          </p:nvPr>
        </p:nvSpPr>
        <p:spPr/>
        <p:txBody>
          <a:bodyPr/>
          <a:lstStyle/>
          <a:p>
            <a:fld id="{9D06E29E-C2EB-9149-87FA-C0691A19DE41}" type="slidenum">
              <a:rPr lang="en-US" smtClean="0"/>
              <a:t>13</a:t>
            </a:fld>
            <a:endParaRPr lang="en-US"/>
          </a:p>
        </p:txBody>
      </p:sp>
    </p:spTree>
    <p:extLst>
      <p:ext uri="{BB962C8B-B14F-4D97-AF65-F5344CB8AC3E}">
        <p14:creationId xmlns:p14="http://schemas.microsoft.com/office/powerpoint/2010/main" val="2558064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MT"/>
              </a:rPr>
              <a:t>In a 2009 Opinion, the Committee determined that ….</a:t>
            </a:r>
          </a:p>
          <a:p>
            <a:endParaRPr lang="en-US" sz="1800" dirty="0">
              <a:effectLst/>
              <a:latin typeface="ArialMT"/>
            </a:endParaRPr>
          </a:p>
          <a:p>
            <a:r>
              <a:rPr lang="en-US" sz="2800" dirty="0"/>
              <a:t>Also, agreements that require a departing lawyer to pay his former firm a portion of fees earned by a lawyer after leaving the firm are prohibited and would be considered restricting the right of a lawyer to practice law. </a:t>
            </a:r>
            <a:endParaRPr lang="en-US" sz="1800" dirty="0">
              <a:effectLst/>
              <a:latin typeface="ArialMT"/>
            </a:endParaRPr>
          </a:p>
          <a:p>
            <a:endParaRPr lang="en-US" sz="1800" dirty="0">
              <a:effectLst/>
              <a:latin typeface="ArialMT"/>
            </a:endParaRPr>
          </a:p>
          <a:p>
            <a:r>
              <a:rPr lang="en-US" sz="1800" dirty="0">
                <a:effectLst/>
                <a:latin typeface="ArialMT"/>
              </a:rPr>
              <a:t>The Committee does not address whether a law firm agreement may prohibit </a:t>
            </a:r>
            <a:r>
              <a:rPr lang="en-US" sz="1800" i="1" dirty="0">
                <a:effectLst/>
                <a:latin typeface="Arial" panose="020B0604020202020204" pitchFamily="34" charset="0"/>
              </a:rPr>
              <a:t>pre-departure </a:t>
            </a:r>
            <a:r>
              <a:rPr lang="en-US" sz="1800" dirty="0">
                <a:effectLst/>
                <a:latin typeface="ArialMT"/>
              </a:rPr>
              <a:t>client solicitation by the departing lawyer. That question implicates partnership and agency law and is beyond the scope of the Rules. However it would likely be a breach of </a:t>
            </a:r>
            <a:r>
              <a:rPr lang="en-US" dirty="0"/>
              <a:t>Fiduciary Duty because while still employed by a firm, a lawyer owes a fiduciary duty to the firm not to self deal and soliciting clients by urging the client to go to a competing law firm can be seen as violation of the agent-principal relationship. </a:t>
            </a:r>
          </a:p>
          <a:p>
            <a:endParaRPr lang="en-US" dirty="0"/>
          </a:p>
          <a:p>
            <a:r>
              <a:rPr lang="en-US" dirty="0"/>
              <a:t>So regarding the notice provided to clients that we just discussed its best for the language to be neutral so as not to be seen as a solicitation to join the attorney at his next firm.</a:t>
            </a:r>
          </a:p>
          <a:p>
            <a:endParaRPr lang="en-US" dirty="0"/>
          </a:p>
          <a:p>
            <a:pPr algn="l"/>
            <a:r>
              <a:rPr lang="en-US" dirty="0"/>
              <a:t>BUT it is acceptable for the </a:t>
            </a:r>
            <a:r>
              <a:rPr lang="en-US" b="0" i="0" dirty="0">
                <a:solidFill>
                  <a:srgbClr val="222222"/>
                </a:solidFill>
                <a:effectLst/>
                <a:latin typeface="Arial" panose="020B0604020202020204" pitchFamily="34" charset="0"/>
              </a:rPr>
              <a:t>lawyer to offer to continue the representation of a client on current matters after the lawyer’s departure.</a:t>
            </a:r>
          </a:p>
        </p:txBody>
      </p:sp>
      <p:sp>
        <p:nvSpPr>
          <p:cNvPr id="4" name="Slide Number Placeholder 3"/>
          <p:cNvSpPr>
            <a:spLocks noGrp="1"/>
          </p:cNvSpPr>
          <p:nvPr>
            <p:ph type="sldNum" sz="quarter" idx="5"/>
          </p:nvPr>
        </p:nvSpPr>
        <p:spPr/>
        <p:txBody>
          <a:bodyPr/>
          <a:lstStyle/>
          <a:p>
            <a:fld id="{9D06E29E-C2EB-9149-87FA-C0691A19DE41}" type="slidenum">
              <a:rPr lang="en-US" smtClean="0"/>
              <a:t>14</a:t>
            </a:fld>
            <a:endParaRPr lang="en-US"/>
          </a:p>
        </p:txBody>
      </p:sp>
    </p:spTree>
    <p:extLst>
      <p:ext uri="{BB962C8B-B14F-4D97-AF65-F5344CB8AC3E}">
        <p14:creationId xmlns:p14="http://schemas.microsoft.com/office/powerpoint/2010/main" val="1023003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rPr>
              <a:t>So if clients decide to join a lawyer at his new firm, the departing lawyer should understand that a new legal services agreement will be needed and this should be made clear to the client.</a:t>
            </a:r>
          </a:p>
          <a:p>
            <a:br>
              <a:rPr lang="en-US" sz="1800" dirty="0">
                <a:effectLst/>
              </a:rPr>
            </a:br>
            <a:r>
              <a:rPr lang="en-US" sz="1800" dirty="0">
                <a:effectLst/>
              </a:rPr>
              <a:t>This legal services agreement should be in writing because this reduces the possibility of misunderstanding and this serves as a component of the lawyer’s duty to keep the client informed.</a:t>
            </a:r>
          </a:p>
          <a:p>
            <a:endParaRPr lang="en-US" dirty="0">
              <a:effectLst/>
            </a:endParaRPr>
          </a:p>
          <a:p>
            <a:r>
              <a:rPr lang="en-US" dirty="0"/>
              <a:t>In this new legal services agreement, the lawyer should make clear to the client that this is a new firm, new agreement, and that obligations owed to the prior firm may still apply.</a:t>
            </a:r>
          </a:p>
          <a:p>
            <a:endParaRPr lang="en-US" dirty="0"/>
          </a:p>
          <a:p>
            <a:r>
              <a:rPr lang="en-US" dirty="0"/>
              <a:t>So let’s say the client has an outstanding balance for legal services rendered owed to the previous firm. The client needs to be informed that creating a new legal services agreement does not erase those obligations. Thus the client should be aware that deciding to follow the attorney would lead to incurring separate fees charged by the lawyer at the new firm.</a:t>
            </a:r>
          </a:p>
          <a:p>
            <a:endParaRPr lang="en-US" dirty="0"/>
          </a:p>
          <a:p>
            <a:r>
              <a:rPr lang="en-US" dirty="0"/>
              <a:t>So the client COULD decide to be jointly represented by the previous firm and original firm and the departing lawyer at his new firm. This situation would still require that the client enter into a new legal services agreement.</a:t>
            </a:r>
          </a:p>
          <a:p>
            <a:pPr lvl="1"/>
            <a:endParaRPr lang="en-US" dirty="0"/>
          </a:p>
        </p:txBody>
      </p:sp>
      <p:sp>
        <p:nvSpPr>
          <p:cNvPr id="4" name="Slide Number Placeholder 3"/>
          <p:cNvSpPr>
            <a:spLocks noGrp="1"/>
          </p:cNvSpPr>
          <p:nvPr>
            <p:ph type="sldNum" sz="quarter" idx="5"/>
          </p:nvPr>
        </p:nvSpPr>
        <p:spPr/>
        <p:txBody>
          <a:bodyPr/>
          <a:lstStyle/>
          <a:p>
            <a:fld id="{9D06E29E-C2EB-9149-87FA-C0691A19DE41}" type="slidenum">
              <a:rPr lang="en-US" smtClean="0"/>
              <a:t>15</a:t>
            </a:fld>
            <a:endParaRPr lang="en-US"/>
          </a:p>
        </p:txBody>
      </p:sp>
    </p:spTree>
    <p:extLst>
      <p:ext uri="{BB962C8B-B14F-4D97-AF65-F5344CB8AC3E}">
        <p14:creationId xmlns:p14="http://schemas.microsoft.com/office/powerpoint/2010/main" val="3933160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MT"/>
              </a:rPr>
              <a:t>So when a lawyer is in negotiations with another firm, a delicate dance begins with protecting the confidential information of the departing lawyer’s clients and the incoming firm’s clients.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MT"/>
            </a:endParaRPr>
          </a:p>
          <a:p>
            <a:pPr algn="l"/>
            <a:r>
              <a:rPr lang="en-US" sz="2800" b="0" i="0" dirty="0">
                <a:solidFill>
                  <a:srgbClr val="222222"/>
                </a:solidFill>
                <a:effectLst/>
                <a:highlight>
                  <a:srgbClr val="FFFBEF"/>
                </a:highlight>
                <a:latin typeface="Arial" panose="020B0604020202020204" pitchFamily="34" charset="0"/>
              </a:rPr>
              <a:t>the Professional Ethics Committee for the State Bar of Texas set forth a procedure that permits attorneys and law firms to discuss conflicts in a limited manner while protecting their clients’ information during the negation process. </a:t>
            </a:r>
          </a:p>
          <a:p>
            <a:pPr algn="l"/>
            <a:endParaRPr lang="en-US" sz="2800" b="0" i="0" dirty="0">
              <a:solidFill>
                <a:srgbClr val="222222"/>
              </a:solidFill>
              <a:effectLst/>
              <a:highlight>
                <a:srgbClr val="FFFBEF"/>
              </a:highlight>
              <a:latin typeface="Arial" panose="020B0604020202020204" pitchFamily="34" charset="0"/>
            </a:endParaRPr>
          </a:p>
          <a:p>
            <a:pPr algn="l"/>
            <a:r>
              <a:rPr lang="en-US" sz="2800" b="0" i="0" dirty="0">
                <a:solidFill>
                  <a:srgbClr val="222222"/>
                </a:solidFill>
                <a:effectLst/>
                <a:highlight>
                  <a:srgbClr val="FFFBEF"/>
                </a:highlight>
                <a:latin typeface="Arial" panose="020B0604020202020204" pitchFamily="34" charset="0"/>
              </a:rPr>
              <a:t>So let’s say that, Sam was at a conference and is catching up with a former colleague who is bragging about how exciting his new firm is begging Sam to bring his practice to his firm and join him. </a:t>
            </a:r>
          </a:p>
          <a:p>
            <a:pPr algn="l"/>
            <a:endParaRPr lang="en-US" sz="2800" b="0" i="0" dirty="0">
              <a:solidFill>
                <a:srgbClr val="222222"/>
              </a:solidFill>
              <a:effectLst/>
              <a:highlight>
                <a:srgbClr val="FFFBEF"/>
              </a:highlight>
              <a:latin typeface="Arial" panose="020B0604020202020204" pitchFamily="34" charset="0"/>
            </a:endParaRPr>
          </a:p>
          <a:p>
            <a:pPr algn="l"/>
            <a:r>
              <a:rPr lang="en-US" sz="2800" b="0" i="0" dirty="0">
                <a:solidFill>
                  <a:srgbClr val="222222"/>
                </a:solidFill>
                <a:effectLst/>
                <a:highlight>
                  <a:srgbClr val="FFFBEF"/>
                </a:highlight>
                <a:latin typeface="Arial" panose="020B0604020202020204" pitchFamily="34" charset="0"/>
              </a:rPr>
              <a:t>Before any client information is shared to a prospective law firm to determine if there would be conflicts, </a:t>
            </a:r>
          </a:p>
          <a:p>
            <a:pPr algn="l"/>
            <a:endParaRPr lang="en-US" sz="2800" b="0" i="0" dirty="0">
              <a:solidFill>
                <a:srgbClr val="222222"/>
              </a:solidFill>
              <a:effectLst/>
              <a:highlight>
                <a:srgbClr val="FFFBEF"/>
              </a:highlight>
              <a:latin typeface="Arial" panose="020B0604020202020204" pitchFamily="34" charset="0"/>
            </a:endParaRPr>
          </a:p>
          <a:p>
            <a:pPr algn="l"/>
            <a:r>
              <a:rPr lang="en-US" sz="2800" b="0" i="0" dirty="0">
                <a:solidFill>
                  <a:srgbClr val="222222"/>
                </a:solidFill>
                <a:effectLst/>
                <a:highlight>
                  <a:srgbClr val="FFFBEF"/>
                </a:highlight>
                <a:latin typeface="Arial" panose="020B0604020202020204" pitchFamily="34" charset="0"/>
              </a:rPr>
              <a:t>The Committee explains that First,</a:t>
            </a:r>
          </a:p>
          <a:p>
            <a:pPr algn="l"/>
            <a:endParaRPr lang="en-US" sz="2800" b="0" i="0" dirty="0">
              <a:solidFill>
                <a:srgbClr val="222222"/>
              </a:solidFill>
              <a:effectLst/>
              <a:highlight>
                <a:srgbClr val="FFFBEF"/>
              </a:highlight>
              <a:latin typeface="Arial" panose="020B0604020202020204" pitchFamily="34" charset="0"/>
            </a:endParaRPr>
          </a:p>
          <a:p>
            <a:pPr algn="l"/>
            <a:r>
              <a:rPr lang="en-US" sz="2800" b="0" i="1" dirty="0">
                <a:solidFill>
                  <a:srgbClr val="222222"/>
                </a:solidFill>
                <a:effectLst/>
                <a:highlight>
                  <a:srgbClr val="FFFBEF"/>
                </a:highlight>
                <a:latin typeface="Arial" panose="020B0604020202020204" pitchFamily="34" charset="0"/>
              </a:rPr>
              <a:t>The law firm and incoming lawyer must have resolved all other hiring questions beforehand so that clearing conflicts is a “necessary” step in late in the process. So a firm can’t check for conflicts first to determine if a lawyer would be a good fit, they essentially have to be ready to hire the lawyer.</a:t>
            </a:r>
          </a:p>
          <a:p>
            <a:pPr marL="514350" indent="-514350" algn="l">
              <a:buAutoNum type="arabicParenBoth"/>
            </a:pPr>
            <a:endParaRPr lang="en-US" sz="2800" b="0" i="0" dirty="0">
              <a:solidFill>
                <a:srgbClr val="222222"/>
              </a:solidFill>
              <a:effectLst/>
              <a:highlight>
                <a:srgbClr val="FFFBEF"/>
              </a:highlight>
              <a:latin typeface="Arial" panose="020B0604020202020204" pitchFamily="34" charset="0"/>
            </a:endParaRPr>
          </a:p>
          <a:p>
            <a:pPr algn="l"/>
            <a:r>
              <a:rPr lang="en-US" sz="2800" b="0" i="1" dirty="0">
                <a:solidFill>
                  <a:srgbClr val="222222"/>
                </a:solidFill>
                <a:effectLst/>
                <a:highlight>
                  <a:srgbClr val="FFFBEF"/>
                </a:highlight>
                <a:latin typeface="Arial" panose="020B0604020202020204" pitchFamily="34" charset="0"/>
              </a:rPr>
              <a:t>Next, There should be an agreement in writing that declares the law firm will keep the information confidential within the firm and use the information solely for purposes of determining whether to hire the lawyer. So this would be promise from the law firm that learning this client information will not be used for any other purpose.</a:t>
            </a:r>
          </a:p>
          <a:p>
            <a:pPr algn="l"/>
            <a:endParaRPr lang="en-US" sz="2800" b="0" i="0" dirty="0">
              <a:solidFill>
                <a:srgbClr val="222222"/>
              </a:solidFill>
              <a:effectLst/>
              <a:highlight>
                <a:srgbClr val="FFFBEF"/>
              </a:highlight>
              <a:latin typeface="Arial" panose="020B0604020202020204" pitchFamily="34" charset="0"/>
            </a:endParaRPr>
          </a:p>
          <a:p>
            <a:pPr algn="l"/>
            <a:r>
              <a:rPr lang="en-US" sz="2800" b="0" i="1" dirty="0">
                <a:solidFill>
                  <a:srgbClr val="222222"/>
                </a:solidFill>
                <a:effectLst/>
                <a:highlight>
                  <a:srgbClr val="FFFBEF"/>
                </a:highlight>
                <a:latin typeface="Arial" panose="020B0604020202020204" pitchFamily="34" charset="0"/>
              </a:rPr>
              <a:t>Finally once Sam shares information to the law firm, he should only share what is necessary for the law firm to determine compliance with the Rules and should not create any significant risks for the client. And if Sam has withheld any information to protect confidential client information the Sam must inform the law firm of that fact without revealing the confidential information itself. </a:t>
            </a:r>
          </a:p>
          <a:p>
            <a:pPr algn="l"/>
            <a:endParaRPr lang="en-US" sz="1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effectLst/>
                <a:latin typeface="ArialMT"/>
              </a:rPr>
              <a:t>Personal Representation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MT"/>
              </a:rPr>
              <a:t>Regarding notice obligations, a departing lawyer who participated minimally in a client’s representation or in a secondary role has no such obligation, at least where one or more remaining lawyers in the firm have also “personally represented” the clients and have had principal responsibility for those matters.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MT"/>
            </a:endParaRPr>
          </a:p>
          <a:p>
            <a:pPr algn="l"/>
            <a:r>
              <a:rPr lang="en-US" sz="2800" b="0" i="0" dirty="0">
                <a:solidFill>
                  <a:srgbClr val="222222"/>
                </a:solidFill>
                <a:effectLst/>
                <a:highlight>
                  <a:srgbClr val="FFFBEF"/>
                </a:highlight>
                <a:latin typeface="Arial" panose="020B0604020202020204" pitchFamily="34" charset="0"/>
              </a:rPr>
              <a:t>So departing lawyers must assess the extent that they represented a client and whether there were more principal lawyers working on the matter before determining whether they are responsible for communicating their departure to the client.</a:t>
            </a:r>
            <a:endParaRPr lang="en-US" sz="1800" dirty="0">
              <a:effectLst/>
              <a:latin typeface="ArialMT"/>
            </a:endParaRPr>
          </a:p>
        </p:txBody>
      </p:sp>
      <p:sp>
        <p:nvSpPr>
          <p:cNvPr id="4" name="Slide Number Placeholder 3"/>
          <p:cNvSpPr>
            <a:spLocks noGrp="1"/>
          </p:cNvSpPr>
          <p:nvPr>
            <p:ph type="sldNum" sz="quarter" idx="5"/>
          </p:nvPr>
        </p:nvSpPr>
        <p:spPr/>
        <p:txBody>
          <a:bodyPr/>
          <a:lstStyle/>
          <a:p>
            <a:fld id="{9D06E29E-C2EB-9149-87FA-C0691A19DE41}" type="slidenum">
              <a:rPr lang="en-US" smtClean="0"/>
              <a:t>16</a:t>
            </a:fld>
            <a:endParaRPr lang="en-US"/>
          </a:p>
        </p:txBody>
      </p:sp>
    </p:spTree>
    <p:extLst>
      <p:ext uri="{BB962C8B-B14F-4D97-AF65-F5344CB8AC3E}">
        <p14:creationId xmlns:p14="http://schemas.microsoft.com/office/powerpoint/2010/main" val="1852523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review Sam’s situation….</a:t>
            </a:r>
          </a:p>
        </p:txBody>
      </p:sp>
      <p:sp>
        <p:nvSpPr>
          <p:cNvPr id="4" name="Slide Number Placeholder 3"/>
          <p:cNvSpPr>
            <a:spLocks noGrp="1"/>
          </p:cNvSpPr>
          <p:nvPr>
            <p:ph type="sldNum" sz="quarter" idx="5"/>
          </p:nvPr>
        </p:nvSpPr>
        <p:spPr/>
        <p:txBody>
          <a:bodyPr/>
          <a:lstStyle/>
          <a:p>
            <a:fld id="{9D06E29E-C2EB-9149-87FA-C0691A19DE41}" type="slidenum">
              <a:rPr lang="en-US" smtClean="0"/>
              <a:t>17</a:t>
            </a:fld>
            <a:endParaRPr lang="en-US"/>
          </a:p>
        </p:txBody>
      </p:sp>
    </p:spTree>
    <p:extLst>
      <p:ext uri="{BB962C8B-B14F-4D97-AF65-F5344CB8AC3E}">
        <p14:creationId xmlns:p14="http://schemas.microsoft.com/office/powerpoint/2010/main" val="2707427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decides to leave the New Law Firm for a legal role at the PUC.</a:t>
            </a:r>
          </a:p>
          <a:p>
            <a:endParaRPr lang="en-US" dirty="0"/>
          </a:p>
          <a:p>
            <a:r>
              <a:rPr lang="en-US" dirty="0"/>
              <a:t>And in accepting a legal role at the PUC he hopes to work on the opposite side of matters that he worked on while at New Law Firm.</a:t>
            </a:r>
          </a:p>
        </p:txBody>
      </p:sp>
      <p:sp>
        <p:nvSpPr>
          <p:cNvPr id="4" name="Slide Number Placeholder 3"/>
          <p:cNvSpPr>
            <a:spLocks noGrp="1"/>
          </p:cNvSpPr>
          <p:nvPr>
            <p:ph type="sldNum" sz="quarter" idx="5"/>
          </p:nvPr>
        </p:nvSpPr>
        <p:spPr/>
        <p:txBody>
          <a:bodyPr/>
          <a:lstStyle/>
          <a:p>
            <a:fld id="{9D06E29E-C2EB-9149-87FA-C0691A19DE41}" type="slidenum">
              <a:rPr lang="en-US" smtClean="0"/>
              <a:t>18</a:t>
            </a:fld>
            <a:endParaRPr lang="en-US"/>
          </a:p>
        </p:txBody>
      </p:sp>
    </p:spTree>
    <p:extLst>
      <p:ext uri="{BB962C8B-B14F-4D97-AF65-F5344CB8AC3E}">
        <p14:creationId xmlns:p14="http://schemas.microsoft.com/office/powerpoint/2010/main" val="3961357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Rule is primarily for the protection of clients and as seen with the “without prior consent” language, clients can waive these protections. </a:t>
            </a:r>
          </a:p>
          <a:p>
            <a:endParaRPr lang="en-US" dirty="0"/>
          </a:p>
          <a:p>
            <a:r>
              <a:rPr lang="en-US" dirty="0"/>
              <a:t>A waiver is effective only if there is consent after disclosure of the relevant circumstances, including the lawyer's past or intended role on behalf of each client, as appropriate. </a:t>
            </a:r>
          </a:p>
        </p:txBody>
      </p:sp>
      <p:sp>
        <p:nvSpPr>
          <p:cNvPr id="4" name="Slide Number Placeholder 3"/>
          <p:cNvSpPr>
            <a:spLocks noGrp="1"/>
          </p:cNvSpPr>
          <p:nvPr>
            <p:ph type="sldNum" sz="quarter" idx="5"/>
          </p:nvPr>
        </p:nvSpPr>
        <p:spPr/>
        <p:txBody>
          <a:bodyPr/>
          <a:lstStyle/>
          <a:p>
            <a:fld id="{9D06E29E-C2EB-9149-87FA-C0691A19DE41}" type="slidenum">
              <a:rPr lang="en-US" smtClean="0"/>
              <a:t>19</a:t>
            </a:fld>
            <a:endParaRPr lang="en-US"/>
          </a:p>
        </p:txBody>
      </p:sp>
    </p:spTree>
    <p:extLst>
      <p:ext uri="{BB962C8B-B14F-4D97-AF65-F5344CB8AC3E}">
        <p14:creationId xmlns:p14="http://schemas.microsoft.com/office/powerpoint/2010/main" val="369539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as we can see from that exercise, job changes within the legal profession is a common occurrence. According to a recent study by a hiring and staffing firm…</a:t>
            </a:r>
          </a:p>
          <a:p>
            <a:endParaRPr lang="en-US" b="0" i="0" dirty="0">
              <a:solidFill>
                <a:srgbClr val="000000"/>
              </a:solidFill>
              <a:effectLst/>
              <a:latin typeface="Publico"/>
            </a:endParaRPr>
          </a:p>
          <a:p>
            <a:r>
              <a:rPr lang="en-US" b="0" i="0" dirty="0">
                <a:solidFill>
                  <a:srgbClr val="000000"/>
                </a:solidFill>
                <a:effectLst/>
                <a:latin typeface="Publico"/>
              </a:rPr>
              <a:t>The primary reason for this trend is the </a:t>
            </a:r>
            <a:r>
              <a:rPr lang="en-US" b="1" i="0" dirty="0">
                <a:solidFill>
                  <a:srgbClr val="000000"/>
                </a:solidFill>
                <a:effectLst/>
                <a:latin typeface="Publico"/>
              </a:rPr>
              <a:t>increased earning potential in changing firms</a:t>
            </a:r>
            <a:r>
              <a:rPr lang="en-US" b="0" i="0" dirty="0">
                <a:solidFill>
                  <a:srgbClr val="000000"/>
                </a:solidFill>
                <a:effectLst/>
                <a:latin typeface="Publico"/>
              </a:rPr>
              <a:t>, although other reasons were cited in a 2018 survey by Robert Half Legal.</a:t>
            </a:r>
            <a:r>
              <a:rPr lang="en-US" b="1" i="0" dirty="0">
                <a:solidFill>
                  <a:srgbClr val="000000"/>
                </a:solidFill>
                <a:effectLst/>
                <a:latin typeface="Publico"/>
              </a:rPr>
              <a:t> Work-life balance, career autonomy and advancement potential </a:t>
            </a:r>
            <a:r>
              <a:rPr lang="en-US" b="0" i="0" dirty="0">
                <a:solidFill>
                  <a:srgbClr val="000000"/>
                </a:solidFill>
                <a:effectLst/>
                <a:latin typeface="Publico"/>
              </a:rPr>
              <a:t>as other top reasons for their changes</a:t>
            </a:r>
          </a:p>
          <a:p>
            <a:endParaRPr lang="en-US" b="0" i="0" dirty="0">
              <a:solidFill>
                <a:srgbClr val="000000"/>
              </a:solidFill>
              <a:effectLst/>
              <a:latin typeface="Publico"/>
            </a:endParaRPr>
          </a:p>
          <a:p>
            <a:r>
              <a:rPr lang="en-US" b="0" i="0" dirty="0">
                <a:solidFill>
                  <a:srgbClr val="000000"/>
                </a:solidFill>
                <a:effectLst/>
                <a:latin typeface="Publico"/>
              </a:rPr>
              <a:t>But regardless of the reason, it seems almost guaranteed that a lawyer will practice law at a few places throughout their career</a:t>
            </a:r>
          </a:p>
        </p:txBody>
      </p:sp>
      <p:sp>
        <p:nvSpPr>
          <p:cNvPr id="4" name="Slide Number Placeholder 3"/>
          <p:cNvSpPr>
            <a:spLocks noGrp="1"/>
          </p:cNvSpPr>
          <p:nvPr>
            <p:ph type="sldNum" sz="quarter" idx="5"/>
          </p:nvPr>
        </p:nvSpPr>
        <p:spPr/>
        <p:txBody>
          <a:bodyPr/>
          <a:lstStyle/>
          <a:p>
            <a:fld id="{9D06E29E-C2EB-9149-87FA-C0691A19DE41}" type="slidenum">
              <a:rPr lang="en-US" smtClean="0"/>
              <a:t>2</a:t>
            </a:fld>
            <a:endParaRPr lang="en-US"/>
          </a:p>
        </p:txBody>
      </p:sp>
    </p:spTree>
    <p:extLst>
      <p:ext uri="{BB962C8B-B14F-4D97-AF65-F5344CB8AC3E}">
        <p14:creationId xmlns:p14="http://schemas.microsoft.com/office/powerpoint/2010/main" val="2618876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The Texas Center for Legal Ethics stated that this is the most important rule for government agency attorneys. </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An attorney coming to the government from a private firm may not participate in a matter where the attorney represented the private client in the same matter. </a:t>
            </a:r>
          </a:p>
          <a:p>
            <a:r>
              <a:rPr lang="en-US" b="0" i="0" dirty="0">
                <a:solidFill>
                  <a:srgbClr val="222222"/>
                </a:solidFill>
                <a:effectLst/>
                <a:latin typeface="Arial" panose="020B0604020202020204" pitchFamily="34" charset="0"/>
              </a:rPr>
              <a:t>So this allows government attorneys to participate in anything except matters in which they were directly involved. </a:t>
            </a:r>
          </a:p>
          <a:p>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As The first comment to this rule states, the intent of this rule is to “prevent a lawyer from exploiting public office for the advantage of a private client.” But also a public sector position should not be used to punish a client or get revenge for being a difficult client while at the law firm.</a:t>
            </a:r>
            <a:endParaRPr lang="en-US" dirty="0"/>
          </a:p>
        </p:txBody>
      </p:sp>
      <p:sp>
        <p:nvSpPr>
          <p:cNvPr id="4" name="Slide Number Placeholder 3"/>
          <p:cNvSpPr>
            <a:spLocks noGrp="1"/>
          </p:cNvSpPr>
          <p:nvPr>
            <p:ph type="sldNum" sz="quarter" idx="5"/>
          </p:nvPr>
        </p:nvSpPr>
        <p:spPr/>
        <p:txBody>
          <a:bodyPr/>
          <a:lstStyle/>
          <a:p>
            <a:fld id="{9D06E29E-C2EB-9149-87FA-C0691A19DE41}" type="slidenum">
              <a:rPr lang="en-US" smtClean="0"/>
              <a:t>20</a:t>
            </a:fld>
            <a:endParaRPr lang="en-US"/>
          </a:p>
        </p:txBody>
      </p:sp>
    </p:spTree>
    <p:extLst>
      <p:ext uri="{BB962C8B-B14F-4D97-AF65-F5344CB8AC3E}">
        <p14:creationId xmlns:p14="http://schemas.microsoft.com/office/powerpoint/2010/main" val="840120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1.10 goes on to specify the types of proceedings and actions that are included in the term ”matter”</a:t>
            </a:r>
          </a:p>
          <a:p>
            <a:pPr marL="171450" indent="-171450">
              <a:buFontTx/>
              <a:buChar char="-"/>
            </a:pPr>
            <a:r>
              <a:rPr lang="en-US" dirty="0"/>
              <a:t>Adjudicatory proceedings, applications, requests for rulings, investigations, and any transaction involving specific parties AND any other transaction covered by the conflict of interest rules of the agency</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D06E29E-C2EB-9149-87FA-C0691A19DE41}" type="slidenum">
              <a:rPr lang="en-US" smtClean="0"/>
              <a:t>21</a:t>
            </a:fld>
            <a:endParaRPr lang="en-US"/>
          </a:p>
        </p:txBody>
      </p:sp>
    </p:spTree>
    <p:extLst>
      <p:ext uri="{BB962C8B-B14F-4D97-AF65-F5344CB8AC3E}">
        <p14:creationId xmlns:p14="http://schemas.microsoft.com/office/powerpoint/2010/main" val="3236017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 in reviewing these rules and Sam’s decision to depart new law firm. We don’t see a prohibition on him moving from the private sector to the PUC. That part is fine. The issue was his expectation to work on the opposite side of the matters that he worked on while at the law firm, so if he represented a specific utility and he wants to continue in the same docket, that would be prohibited, so maybe he can stay in the same sector, but working on the same docket that he worked on wall at new law firm would be prohibited by these rules.</a:t>
            </a:r>
          </a:p>
          <a:p>
            <a:endParaRPr lang="en-US" dirty="0"/>
          </a:p>
        </p:txBody>
      </p:sp>
      <p:sp>
        <p:nvSpPr>
          <p:cNvPr id="4" name="Slide Number Placeholder 3"/>
          <p:cNvSpPr>
            <a:spLocks noGrp="1"/>
          </p:cNvSpPr>
          <p:nvPr>
            <p:ph type="sldNum" sz="quarter" idx="5"/>
          </p:nvPr>
        </p:nvSpPr>
        <p:spPr/>
        <p:txBody>
          <a:bodyPr/>
          <a:lstStyle/>
          <a:p>
            <a:fld id="{9D06E29E-C2EB-9149-87FA-C0691A19DE41}" type="slidenum">
              <a:rPr lang="en-US" smtClean="0"/>
              <a:t>22</a:t>
            </a:fld>
            <a:endParaRPr lang="en-US"/>
          </a:p>
        </p:txBody>
      </p:sp>
    </p:spTree>
    <p:extLst>
      <p:ext uri="{BB962C8B-B14F-4D97-AF65-F5344CB8AC3E}">
        <p14:creationId xmlns:p14="http://schemas.microsoft.com/office/powerpoint/2010/main" val="1546035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06E29E-C2EB-9149-87FA-C0691A19DE41}" type="slidenum">
              <a:rPr lang="en-US" smtClean="0"/>
              <a:t>23</a:t>
            </a:fld>
            <a:endParaRPr lang="en-US"/>
          </a:p>
        </p:txBody>
      </p:sp>
    </p:spTree>
    <p:extLst>
      <p:ext uri="{BB962C8B-B14F-4D97-AF65-F5344CB8AC3E}">
        <p14:creationId xmlns:p14="http://schemas.microsoft.com/office/powerpoint/2010/main" val="25679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highlight>
                  <a:srgbClr val="FFFFFF"/>
                </a:highlight>
                <a:latin typeface="Courier New" panose="02070309020205020404" pitchFamily="49" charset="0"/>
              </a:rPr>
              <a:t>Any lawyer violating this Subsection is subject to termination or another employment-related sanction. Additionally, the civil or criminal penalties may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Concurrent Employment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Helvetica Neue" panose="02000503000000020004" pitchFamily="2" charset="0"/>
              </a:rPr>
              <a:t>Also of note, Chapter 36 of the penal code prevents public servants from accepting accepting a "benefit" in exchange for their decision, opinion, recommendation, vote, or other exercise of official discretion.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rPr>
              <a:t>So it would be bribery if a state officer accepted other employment in exchange for official action or inaction.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rPr>
              <a:t>In addition, under the honorarium law a state officer may not accept any fees or payments for performing services that he or she would not have been asked to provide but for his or her official status.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0" dirty="0"/>
          </a:p>
        </p:txBody>
      </p:sp>
      <p:sp>
        <p:nvSpPr>
          <p:cNvPr id="4" name="Slide Number Placeholder 3"/>
          <p:cNvSpPr>
            <a:spLocks noGrp="1"/>
          </p:cNvSpPr>
          <p:nvPr>
            <p:ph type="sldNum" sz="quarter" idx="5"/>
          </p:nvPr>
        </p:nvSpPr>
        <p:spPr/>
        <p:txBody>
          <a:bodyPr/>
          <a:lstStyle/>
          <a:p>
            <a:fld id="{9D06E29E-C2EB-9149-87FA-C0691A19DE41}" type="slidenum">
              <a:rPr lang="en-US" smtClean="0"/>
              <a:t>24</a:t>
            </a:fld>
            <a:endParaRPr lang="en-US"/>
          </a:p>
        </p:txBody>
      </p:sp>
    </p:spTree>
    <p:extLst>
      <p:ext uri="{BB962C8B-B14F-4D97-AF65-F5344CB8AC3E}">
        <p14:creationId xmlns:p14="http://schemas.microsoft.com/office/powerpoint/2010/main" val="2431601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panose="02000503000000020004" pitchFamily="2" charset="0"/>
              </a:rPr>
              <a:t>Chapter 572 of the Government Code contains three "revolving door" provisions. Each provision applies to different groups of former officers and employees of state agencies.</a:t>
            </a:r>
          </a:p>
          <a:p>
            <a:endParaRPr lang="en-US" dirty="0"/>
          </a:p>
          <a:p>
            <a:r>
              <a:rPr lang="en-US" dirty="0"/>
              <a:t>Three “Revolving Door” Restrictions</a:t>
            </a:r>
          </a:p>
          <a:p>
            <a:pPr lvl="1"/>
            <a:r>
              <a:rPr lang="en-US" u="sng" dirty="0">
                <a:solidFill>
                  <a:srgbClr val="333333"/>
                </a:solidFill>
                <a:latin typeface="Helvetica Neue" panose="02000503000000020004" pitchFamily="2" charset="0"/>
              </a:rPr>
              <a:t>F</a:t>
            </a:r>
            <a:r>
              <a:rPr lang="en-US" b="0" i="0" u="sng" dirty="0">
                <a:solidFill>
                  <a:srgbClr val="333333"/>
                </a:solidFill>
                <a:effectLst/>
                <a:latin typeface="Helvetica Neue" panose="02000503000000020004" pitchFamily="2" charset="0"/>
              </a:rPr>
              <a:t>ormer </a:t>
            </a:r>
            <a:r>
              <a:rPr lang="en-US" u="sng" dirty="0">
                <a:solidFill>
                  <a:srgbClr val="333333"/>
                </a:solidFill>
                <a:latin typeface="Helvetica Neue" panose="02000503000000020004" pitchFamily="2" charset="0"/>
              </a:rPr>
              <a:t>S</a:t>
            </a:r>
            <a:r>
              <a:rPr lang="en-US" b="0" i="0" u="sng" dirty="0">
                <a:solidFill>
                  <a:srgbClr val="333333"/>
                </a:solidFill>
                <a:effectLst/>
                <a:latin typeface="Helvetica Neue" panose="02000503000000020004" pitchFamily="2" charset="0"/>
              </a:rPr>
              <a:t>tate </a:t>
            </a:r>
            <a:r>
              <a:rPr lang="en-US" u="sng" dirty="0">
                <a:solidFill>
                  <a:srgbClr val="333333"/>
                </a:solidFill>
                <a:latin typeface="Helvetica Neue" panose="02000503000000020004" pitchFamily="2" charset="0"/>
              </a:rPr>
              <a:t>O</a:t>
            </a:r>
            <a:r>
              <a:rPr lang="en-US" b="0" i="0" u="sng" dirty="0">
                <a:solidFill>
                  <a:srgbClr val="333333"/>
                </a:solidFill>
                <a:effectLst/>
                <a:latin typeface="Helvetica Neue" panose="02000503000000020004" pitchFamily="2" charset="0"/>
              </a:rPr>
              <a:t>fficer or Employee of a State </a:t>
            </a:r>
            <a:r>
              <a:rPr lang="en-US" u="sng" dirty="0">
                <a:solidFill>
                  <a:srgbClr val="333333"/>
                </a:solidFill>
                <a:latin typeface="Helvetica Neue" panose="02000503000000020004" pitchFamily="2" charset="0"/>
              </a:rPr>
              <a:t>A</a:t>
            </a:r>
            <a:r>
              <a:rPr lang="en-US" b="0" i="0" u="sng" dirty="0">
                <a:solidFill>
                  <a:srgbClr val="333333"/>
                </a:solidFill>
                <a:effectLst/>
                <a:latin typeface="Helvetica Neue" panose="02000503000000020004" pitchFamily="2" charset="0"/>
              </a:rPr>
              <a:t>gency</a:t>
            </a:r>
            <a:r>
              <a:rPr lang="en-US" u="sng" dirty="0">
                <a:solidFill>
                  <a:srgbClr val="333333"/>
                </a:solidFill>
                <a:latin typeface="Helvetica Neue" panose="02000503000000020004" pitchFamily="2" charset="0"/>
              </a:rPr>
              <a:t>:</a:t>
            </a:r>
            <a:r>
              <a:rPr lang="en-US" dirty="0">
                <a:solidFill>
                  <a:srgbClr val="333333"/>
                </a:solidFill>
                <a:latin typeface="Helvetica Neue" panose="02000503000000020004" pitchFamily="2" charset="0"/>
              </a:rPr>
              <a:t> </a:t>
            </a:r>
            <a:r>
              <a:rPr lang="en-US" b="0" i="0" dirty="0">
                <a:solidFill>
                  <a:srgbClr val="333333"/>
                </a:solidFill>
                <a:effectLst/>
                <a:latin typeface="Helvetica Neue" panose="02000503000000020004" pitchFamily="2" charset="0"/>
              </a:rPr>
              <a:t>this says “participated” which would encompass any involvement by lawyers in drafting, negotiating, or approving any of these agreements.</a:t>
            </a:r>
          </a:p>
          <a:p>
            <a:pPr lvl="1"/>
            <a:endParaRPr lang="en-US" b="0" i="0" dirty="0">
              <a:solidFill>
                <a:srgbClr val="333333"/>
              </a:solidFill>
              <a:effectLst/>
              <a:latin typeface="Helvetica Neue" panose="02000503000000020004" pitchFamily="2" charset="0"/>
            </a:endParaRPr>
          </a:p>
          <a:p>
            <a:pPr lvl="1"/>
            <a:r>
              <a:rPr lang="en-US" b="0" i="0" u="sng" dirty="0">
                <a:solidFill>
                  <a:srgbClr val="333333"/>
                </a:solidFill>
                <a:effectLst/>
                <a:latin typeface="Helvetica Neue" panose="02000503000000020004" pitchFamily="2" charset="0"/>
              </a:rPr>
              <a:t>Former Board Member Or Executive Director Of A Regulatory Agency:</a:t>
            </a:r>
            <a:r>
              <a:rPr lang="en-US" b="0" i="0" dirty="0">
                <a:solidFill>
                  <a:srgbClr val="333333"/>
                </a:solidFill>
                <a:effectLst/>
                <a:latin typeface="Helvetica Neue" panose="02000503000000020004" pitchFamily="2" charset="0"/>
              </a:rPr>
              <a:t> Prevents board members or executive directors from representing clients in front of the board that they departed for 2 years</a:t>
            </a:r>
          </a:p>
          <a:p>
            <a:pPr lvl="1"/>
            <a:endParaRPr lang="en-US" b="0" i="0" dirty="0">
              <a:solidFill>
                <a:srgbClr val="333333"/>
              </a:solidFill>
              <a:effectLst/>
              <a:latin typeface="Helvetica Neue" panose="02000503000000020004"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www.ethics.state.tx.us</a:t>
            </a:r>
            <a:r>
              <a:rPr lang="en-US" dirty="0"/>
              <a:t>/opinions/</a:t>
            </a:r>
            <a:r>
              <a:rPr lang="en-US" dirty="0" err="1"/>
              <a:t>partVII</a:t>
            </a:r>
            <a:r>
              <a:rPr lang="en-US" dirty="0"/>
              <a:t>/572.html</a:t>
            </a:r>
          </a:p>
          <a:p>
            <a:pPr lvl="1"/>
            <a:endParaRPr lang="en-US" b="0" i="0" dirty="0">
              <a:solidFill>
                <a:srgbClr val="333333"/>
              </a:solidFill>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9D06E29E-C2EB-9149-87FA-C0691A19DE41}" type="slidenum">
              <a:rPr lang="en-US" smtClean="0"/>
              <a:t>25</a:t>
            </a:fld>
            <a:endParaRPr lang="en-US"/>
          </a:p>
        </p:txBody>
      </p:sp>
    </p:spTree>
    <p:extLst>
      <p:ext uri="{BB962C8B-B14F-4D97-AF65-F5344CB8AC3E}">
        <p14:creationId xmlns:p14="http://schemas.microsoft.com/office/powerpoint/2010/main" val="3489595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i="0" u="sng" dirty="0">
                <a:solidFill>
                  <a:srgbClr val="333333"/>
                </a:solidFill>
                <a:effectLst/>
                <a:latin typeface="Helvetica Neue" panose="02000503000000020004" pitchFamily="2" charset="0"/>
              </a:rPr>
              <a:t>Finally,</a:t>
            </a:r>
            <a:endParaRPr lang="en-US" b="0" i="0" dirty="0">
              <a:solidFill>
                <a:srgbClr val="333333"/>
              </a:solidFill>
              <a:effectLst/>
              <a:latin typeface="Helvetica Neue" panose="02000503000000020004" pitchFamily="2" charset="0"/>
            </a:endParaRPr>
          </a:p>
          <a:p>
            <a:pPr lvl="1"/>
            <a:r>
              <a:rPr lang="en-US" b="0" i="0" u="sng" dirty="0">
                <a:solidFill>
                  <a:srgbClr val="333333"/>
                </a:solidFill>
                <a:effectLst/>
                <a:latin typeface="Helvetica Neue" panose="02000503000000020004" pitchFamily="2" charset="0"/>
              </a:rPr>
              <a:t>Former Board Members and Executive Directors of Regulatory Agencies or Employees Compensated Above $36,976/year</a:t>
            </a:r>
            <a:r>
              <a:rPr lang="en-US" b="0" i="0" dirty="0">
                <a:solidFill>
                  <a:srgbClr val="333333"/>
                </a:solidFill>
                <a:effectLst/>
                <a:latin typeface="Helvetica Neue" panose="02000503000000020004" pitchFamily="2" charset="0"/>
              </a:rPr>
              <a:t>: may </a:t>
            </a:r>
            <a:r>
              <a:rPr lang="en-US" b="0" i="1" dirty="0">
                <a:solidFill>
                  <a:srgbClr val="333333"/>
                </a:solidFill>
                <a:effectLst/>
                <a:latin typeface="Helvetica Neue" panose="02000503000000020004" pitchFamily="2" charset="0"/>
              </a:rPr>
              <a:t>never</a:t>
            </a:r>
            <a:r>
              <a:rPr lang="en-US" b="0" i="0" dirty="0">
                <a:solidFill>
                  <a:srgbClr val="333333"/>
                </a:solidFill>
                <a:effectLst/>
                <a:latin typeface="Helvetica Neue" panose="02000503000000020004" pitchFamily="2" charset="0"/>
              </a:rPr>
              <a:t> represent a person or receive compensation for services rendered on behalf of any person regarding a “particular matter” in which he or she “participated” while serving with the agency. A “particular matter” is a </a:t>
            </a:r>
            <a:r>
              <a:rPr lang="en-US" b="0" i="1" dirty="0">
                <a:solidFill>
                  <a:srgbClr val="333333"/>
                </a:solidFill>
                <a:effectLst/>
                <a:latin typeface="Helvetica Neue" panose="02000503000000020004" pitchFamily="2" charset="0"/>
              </a:rPr>
              <a:t>specific</a:t>
            </a:r>
            <a:r>
              <a:rPr lang="en-US" b="0" i="0" dirty="0">
                <a:solidFill>
                  <a:srgbClr val="333333"/>
                </a:solidFill>
                <a:effectLst/>
                <a:latin typeface="Helvetica Neue" panose="02000503000000020004" pitchFamily="2" charset="0"/>
              </a:rPr>
              <a:t> matter before the agency, such as an investigation, application, contract, rulemaking proceeding, administrative proceeding, request for a ruling, etc. </a:t>
            </a:r>
          </a:p>
          <a:p>
            <a:pPr lvl="1"/>
            <a:endParaRPr lang="en-US" b="0" i="0" dirty="0">
              <a:solidFill>
                <a:srgbClr val="333333"/>
              </a:solidFill>
              <a:effectLst/>
              <a:latin typeface="Helvetica Neue" panose="02000503000000020004" pitchFamily="2" charset="0"/>
            </a:endParaRPr>
          </a:p>
          <a:p>
            <a:pPr lvl="1"/>
            <a:r>
              <a:rPr lang="en-US" b="1" i="0" dirty="0">
                <a:solidFill>
                  <a:srgbClr val="333333"/>
                </a:solidFill>
                <a:effectLst/>
                <a:latin typeface="Helvetica Neue" panose="02000503000000020004" pitchFamily="2" charset="0"/>
              </a:rPr>
              <a:t>This revolving door provision prohibits you from representing a person, or getting paid to help a person, regarding a </a:t>
            </a:r>
            <a:r>
              <a:rPr lang="en-US" b="1" i="1" dirty="0">
                <a:solidFill>
                  <a:srgbClr val="333333"/>
                </a:solidFill>
                <a:effectLst/>
                <a:latin typeface="Helvetica Neue" panose="02000503000000020004" pitchFamily="2" charset="0"/>
              </a:rPr>
              <a:t>specific</a:t>
            </a:r>
            <a:r>
              <a:rPr lang="en-US" b="1" i="0" dirty="0">
                <a:solidFill>
                  <a:srgbClr val="333333"/>
                </a:solidFill>
                <a:effectLst/>
                <a:latin typeface="Helvetica Neue" panose="02000503000000020004" pitchFamily="2" charset="0"/>
              </a:rPr>
              <a:t> matter in which you were either personally involved or that was a matter within your official responsibility while a state officer or employee. </a:t>
            </a:r>
          </a:p>
          <a:p>
            <a:pPr lvl="1"/>
            <a:endParaRPr lang="en-US" b="1" i="0" dirty="0">
              <a:solidFill>
                <a:srgbClr val="333333"/>
              </a:solidFill>
              <a:effectLst/>
              <a:latin typeface="Helvetica Neue" panose="02000503000000020004" pitchFamily="2" charset="0"/>
            </a:endParaRPr>
          </a:p>
          <a:p>
            <a:pPr lvl="1"/>
            <a:r>
              <a:rPr lang="en-US" b="0" i="0" dirty="0">
                <a:solidFill>
                  <a:srgbClr val="333333"/>
                </a:solidFill>
                <a:effectLst/>
                <a:latin typeface="Helvetica Neue" panose="02000503000000020004" pitchFamily="2" charset="0"/>
              </a:rPr>
              <a:t>It does not prohibit you from working on the </a:t>
            </a:r>
            <a:r>
              <a:rPr lang="en-US" b="0" i="1" dirty="0">
                <a:solidFill>
                  <a:srgbClr val="333333"/>
                </a:solidFill>
                <a:effectLst/>
                <a:latin typeface="Helvetica Neue" panose="02000503000000020004" pitchFamily="2" charset="0"/>
              </a:rPr>
              <a:t>type of matters</a:t>
            </a:r>
            <a:r>
              <a:rPr lang="en-US" b="0" i="0" dirty="0">
                <a:solidFill>
                  <a:srgbClr val="333333"/>
                </a:solidFill>
                <a:effectLst/>
                <a:latin typeface="Helvetica Neue" panose="02000503000000020004" pitchFamily="2" charset="0"/>
              </a:rPr>
              <a:t> you worked on at the agency. Only prevents you from working on the exact matter that you worked on while you were at the agency. </a:t>
            </a:r>
          </a:p>
          <a:p>
            <a:pPr lvl="1"/>
            <a:endParaRPr lang="en-US" b="0" i="0" dirty="0">
              <a:solidFill>
                <a:srgbClr val="333333"/>
              </a:solidFill>
              <a:effectLst/>
              <a:latin typeface="Helvetica Neue" panose="02000503000000020004" pitchFamily="2" charset="0"/>
            </a:endParaRPr>
          </a:p>
          <a:p>
            <a:pPr lvl="1"/>
            <a:r>
              <a:rPr lang="en-US" b="0" i="1" dirty="0">
                <a:solidFill>
                  <a:srgbClr val="333333"/>
                </a:solidFill>
                <a:effectLst/>
                <a:latin typeface="Helvetica Neue" panose="02000503000000020004" pitchFamily="2" charset="0"/>
              </a:rPr>
              <a:t>This restriction lasts forever</a:t>
            </a:r>
            <a:r>
              <a:rPr lang="en-US" b="0" i="0" dirty="0">
                <a:solidFill>
                  <a:srgbClr val="333333"/>
                </a:solidFill>
                <a:effectLst/>
                <a:latin typeface="Helvetica Neue" panose="02000503000000020004" pitchFamily="2" charset="0"/>
              </a:rPr>
              <a:t>.</a:t>
            </a:r>
          </a:p>
          <a:p>
            <a:pPr lvl="1"/>
            <a:endParaRPr lang="en-US" b="0" i="0" dirty="0">
              <a:solidFill>
                <a:srgbClr val="333333"/>
              </a:solidFill>
              <a:effectLst/>
              <a:latin typeface="Helvetica Neue" panose="02000503000000020004" pitchFamily="2" charset="0"/>
            </a:endParaRPr>
          </a:p>
          <a:p>
            <a:pPr lvl="1"/>
            <a:endParaRPr lang="en-US" b="0" i="0" dirty="0">
              <a:solidFill>
                <a:srgbClr val="333333"/>
              </a:solidFill>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9D06E29E-C2EB-9149-87FA-C0691A19DE41}" type="slidenum">
              <a:rPr lang="en-US" smtClean="0"/>
              <a:t>26</a:t>
            </a:fld>
            <a:endParaRPr lang="en-US"/>
          </a:p>
        </p:txBody>
      </p:sp>
    </p:spTree>
    <p:extLst>
      <p:ext uri="{BB962C8B-B14F-4D97-AF65-F5344CB8AC3E}">
        <p14:creationId xmlns:p14="http://schemas.microsoft.com/office/powerpoint/2010/main" val="3951818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lvl="1"/>
            <a:r>
              <a:rPr lang="en-US" dirty="0"/>
              <a:t>Similar to the revolving door statutes in the government code for state officers and employees of state agencies, PURA sec. 12.155 has prohibitions on employment and representation for commissioners, commission employees, or SOAH employees. </a:t>
            </a:r>
          </a:p>
          <a:p>
            <a:pPr lvl="1"/>
            <a:endParaRPr lang="en-US" dirty="0"/>
          </a:p>
          <a:p>
            <a:pPr lvl="1"/>
            <a:r>
              <a:rPr lang="en-US" dirty="0"/>
              <a:t>These individuals MAY NOT…</a:t>
            </a:r>
          </a:p>
          <a:p>
            <a:pPr lvl="1"/>
            <a:endParaRPr lang="en-US" dirty="0"/>
          </a:p>
          <a:p>
            <a:pPr lvl="1"/>
            <a:r>
              <a:rPr lang="en-US" dirty="0"/>
              <a:t>So following their last day of employment, THIS A 2 YEAR PROHIBITON FOR COMMISSIONERS AND A 1 YEAR PROHIBITION</a:t>
            </a:r>
          </a:p>
          <a:p>
            <a:pPr lvl="1"/>
            <a:endParaRPr lang="en-US" dirty="0"/>
          </a:p>
          <a:p>
            <a:pPr lvl="1"/>
            <a:endParaRPr lang="en-US" dirty="0"/>
          </a:p>
        </p:txBody>
      </p:sp>
      <p:sp>
        <p:nvSpPr>
          <p:cNvPr id="4" name="Slide Number Placeholder 3"/>
          <p:cNvSpPr>
            <a:spLocks noGrp="1"/>
          </p:cNvSpPr>
          <p:nvPr>
            <p:ph type="sldNum" sz="quarter" idx="5"/>
          </p:nvPr>
        </p:nvSpPr>
        <p:spPr/>
        <p:txBody>
          <a:bodyPr/>
          <a:lstStyle/>
          <a:p>
            <a:fld id="{9D06E29E-C2EB-9149-87FA-C0691A19DE41}" type="slidenum">
              <a:rPr lang="en-US" smtClean="0"/>
              <a:t>27</a:t>
            </a:fld>
            <a:endParaRPr lang="en-US"/>
          </a:p>
        </p:txBody>
      </p:sp>
    </p:spTree>
    <p:extLst>
      <p:ext uri="{BB962C8B-B14F-4D97-AF65-F5344CB8AC3E}">
        <p14:creationId xmlns:p14="http://schemas.microsoft.com/office/powerpoint/2010/main" val="3281521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ethics opinion examining this rule, The Committee concluded that “generally known” refers to “information that is actually known to some members of the general public and is not merely available to be known if members of the general public choose to look where the information is to be found.”</a:t>
            </a:r>
          </a:p>
          <a:p>
            <a:endParaRPr lang="en-US" dirty="0"/>
          </a:p>
          <a:p>
            <a:r>
              <a:rPr lang="en-US" dirty="0"/>
              <a:t>In another opinion, the committee stated, “the fact that a public entity may engage with or discuss pending legal matters or advice with its lawyers in an open session of its governing body or that certain records pertaining to the public entity’s representation by its lawyers may be available through an open records request of that public entity does not make all the public entity’s client confidential information “generally known.” Some of the client confidential information in this public entity context may be “generally known” due to some members of the public attending these open sessions or from media accounts of the meetings; however, that fact does not make the entire body of client confidential information relating to the lawyer’s representation of the public entity “generally known.” </a:t>
            </a:r>
          </a:p>
          <a:p>
            <a:endParaRPr lang="en-US" dirty="0"/>
          </a:p>
          <a:p>
            <a:r>
              <a:rPr lang="en-US" dirty="0"/>
              <a:t>A public sector lawyer has a variety of communications that are not generally known which may include: discussion conducted during executive sessions or privileged communications and work product.</a:t>
            </a:r>
          </a:p>
        </p:txBody>
      </p:sp>
      <p:sp>
        <p:nvSpPr>
          <p:cNvPr id="4" name="Slide Number Placeholder 3"/>
          <p:cNvSpPr>
            <a:spLocks noGrp="1"/>
          </p:cNvSpPr>
          <p:nvPr>
            <p:ph type="sldNum" sz="quarter" idx="5"/>
          </p:nvPr>
        </p:nvSpPr>
        <p:spPr/>
        <p:txBody>
          <a:bodyPr/>
          <a:lstStyle/>
          <a:p>
            <a:fld id="{9D06E29E-C2EB-9149-87FA-C0691A19DE41}" type="slidenum">
              <a:rPr lang="en-US" smtClean="0"/>
              <a:t>28</a:t>
            </a:fld>
            <a:endParaRPr lang="en-US"/>
          </a:p>
        </p:txBody>
      </p:sp>
    </p:spTree>
    <p:extLst>
      <p:ext uri="{BB962C8B-B14F-4D97-AF65-F5344CB8AC3E}">
        <p14:creationId xmlns:p14="http://schemas.microsoft.com/office/powerpoint/2010/main" val="3858394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06E29E-C2EB-9149-87FA-C0691A19DE41}" type="slidenum">
              <a:rPr lang="en-US" smtClean="0"/>
              <a:t>29</a:t>
            </a:fld>
            <a:endParaRPr lang="en-US"/>
          </a:p>
        </p:txBody>
      </p:sp>
    </p:spTree>
    <p:extLst>
      <p:ext uri="{BB962C8B-B14F-4D97-AF65-F5344CB8AC3E}">
        <p14:creationId xmlns:p14="http://schemas.microsoft.com/office/powerpoint/2010/main" val="16994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know some of you are wondering who I am and how I got up here so let me explain,</a:t>
            </a:r>
          </a:p>
        </p:txBody>
      </p:sp>
      <p:sp>
        <p:nvSpPr>
          <p:cNvPr id="4" name="Slide Number Placeholder 3"/>
          <p:cNvSpPr>
            <a:spLocks noGrp="1"/>
          </p:cNvSpPr>
          <p:nvPr>
            <p:ph type="sldNum" sz="quarter" idx="5"/>
          </p:nvPr>
        </p:nvSpPr>
        <p:spPr/>
        <p:txBody>
          <a:bodyPr/>
          <a:lstStyle/>
          <a:p>
            <a:fld id="{9D06E29E-C2EB-9149-87FA-C0691A19DE41}" type="slidenum">
              <a:rPr lang="en-US" smtClean="0"/>
              <a:t>3</a:t>
            </a:fld>
            <a:endParaRPr lang="en-US"/>
          </a:p>
        </p:txBody>
      </p:sp>
    </p:spTree>
    <p:extLst>
      <p:ext uri="{BB962C8B-B14F-4D97-AF65-F5344CB8AC3E}">
        <p14:creationId xmlns:p14="http://schemas.microsoft.com/office/powerpoint/2010/main" val="3298794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06E29E-C2EB-9149-87FA-C0691A19DE41}" type="slidenum">
              <a:rPr lang="en-US" smtClean="0"/>
              <a:t>30</a:t>
            </a:fld>
            <a:endParaRPr lang="en-US"/>
          </a:p>
        </p:txBody>
      </p:sp>
    </p:spTree>
    <p:extLst>
      <p:ext uri="{BB962C8B-B14F-4D97-AF65-F5344CB8AC3E}">
        <p14:creationId xmlns:p14="http://schemas.microsoft.com/office/powerpoint/2010/main" val="2699236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06E29E-C2EB-9149-87FA-C0691A19DE41}" type="slidenum">
              <a:rPr lang="en-US" smtClean="0"/>
              <a:t>31</a:t>
            </a:fld>
            <a:endParaRPr lang="en-US"/>
          </a:p>
        </p:txBody>
      </p:sp>
    </p:spTree>
    <p:extLst>
      <p:ext uri="{BB962C8B-B14F-4D97-AF65-F5344CB8AC3E}">
        <p14:creationId xmlns:p14="http://schemas.microsoft.com/office/powerpoint/2010/main" val="452237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will not cover involuntary reasons for terminating a practice</a:t>
            </a:r>
          </a:p>
          <a:p>
            <a:endParaRPr lang="en-US" b="0" i="0" dirty="0">
              <a:solidFill>
                <a:srgbClr val="00376D"/>
              </a:solidFill>
              <a:effectLst/>
              <a:latin typeface="trajan-pro-3"/>
            </a:endParaRPr>
          </a:p>
          <a:p>
            <a:r>
              <a:rPr lang="en-US" b="0" i="0" dirty="0">
                <a:solidFill>
                  <a:srgbClr val="00376D"/>
                </a:solidFill>
                <a:effectLst/>
                <a:latin typeface="trajan-pro-3"/>
              </a:rPr>
              <a:t>13.01 Notice of Attorney's Cessation of Practice; Texas Rules of Disciplinary Procedure</a:t>
            </a:r>
          </a:p>
          <a:p>
            <a:r>
              <a:rPr lang="en-US" dirty="0">
                <a:solidFill>
                  <a:srgbClr val="00376D"/>
                </a:solidFill>
                <a:latin typeface="trajan-pro-3"/>
              </a:rPr>
              <a:t>1.15 – lawyer fitness to practice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www.legalethicstexas.com</a:t>
            </a:r>
            <a:r>
              <a:rPr lang="en-US" dirty="0"/>
              <a:t>/resources/rules/</a:t>
            </a:r>
            <a:r>
              <a:rPr lang="en-US" dirty="0" err="1"/>
              <a:t>texas</a:t>
            </a:r>
            <a:r>
              <a:rPr lang="en-US" dirty="0"/>
              <a:t>-rules-of-disciplinary-procedure/notice-of-attorneys-cessation-of-practice/</a:t>
            </a:r>
          </a:p>
          <a:p>
            <a:endParaRPr lang="en-US" dirty="0"/>
          </a:p>
        </p:txBody>
      </p:sp>
      <p:sp>
        <p:nvSpPr>
          <p:cNvPr id="4" name="Slide Number Placeholder 3"/>
          <p:cNvSpPr>
            <a:spLocks noGrp="1"/>
          </p:cNvSpPr>
          <p:nvPr>
            <p:ph type="sldNum" sz="quarter" idx="5"/>
          </p:nvPr>
        </p:nvSpPr>
        <p:spPr/>
        <p:txBody>
          <a:bodyPr/>
          <a:lstStyle/>
          <a:p>
            <a:fld id="{9D06E29E-C2EB-9149-87FA-C0691A19DE41}" type="slidenum">
              <a:rPr lang="en-US" smtClean="0"/>
              <a:t>4</a:t>
            </a:fld>
            <a:endParaRPr lang="en-US"/>
          </a:p>
        </p:txBody>
      </p:sp>
    </p:spTree>
    <p:extLst>
      <p:ext uri="{BB962C8B-B14F-4D97-AF65-F5344CB8AC3E}">
        <p14:creationId xmlns:p14="http://schemas.microsoft.com/office/powerpoint/2010/main" val="1226157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references to rules are from the TDRPC</a:t>
            </a:r>
          </a:p>
          <a:p>
            <a:endParaRPr lang="en-US" dirty="0"/>
          </a:p>
          <a:p>
            <a:r>
              <a:rPr lang="en-US" dirty="0"/>
              <a:t>DRPC defines Firm or Law firm as….</a:t>
            </a:r>
          </a:p>
          <a:p>
            <a:endParaRPr lang="en-US" dirty="0"/>
          </a:p>
          <a:p>
            <a:r>
              <a:rPr lang="en-US" dirty="0"/>
              <a:t>Because we will be making the distinction between government and private sector positions. If I use firm or law firm that is a reference to a private sector position and not a government agency.</a:t>
            </a:r>
          </a:p>
        </p:txBody>
      </p:sp>
      <p:sp>
        <p:nvSpPr>
          <p:cNvPr id="4" name="Slide Number Placeholder 3"/>
          <p:cNvSpPr>
            <a:spLocks noGrp="1"/>
          </p:cNvSpPr>
          <p:nvPr>
            <p:ph type="sldNum" sz="quarter" idx="5"/>
          </p:nvPr>
        </p:nvSpPr>
        <p:spPr/>
        <p:txBody>
          <a:bodyPr/>
          <a:lstStyle/>
          <a:p>
            <a:fld id="{9D06E29E-C2EB-9149-87FA-C0691A19DE41}" type="slidenum">
              <a:rPr lang="en-US" smtClean="0"/>
              <a:t>5</a:t>
            </a:fld>
            <a:endParaRPr lang="en-US"/>
          </a:p>
        </p:txBody>
      </p:sp>
    </p:spTree>
    <p:extLst>
      <p:ext uri="{BB962C8B-B14F-4D97-AF65-F5344CB8AC3E}">
        <p14:creationId xmlns:p14="http://schemas.microsoft.com/office/powerpoint/2010/main" val="351290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think I also could have named this presentation ethical considerations before making a cringe LinkedIn update</a:t>
            </a:r>
          </a:p>
        </p:txBody>
      </p:sp>
      <p:sp>
        <p:nvSpPr>
          <p:cNvPr id="4" name="Slide Number Placeholder 3"/>
          <p:cNvSpPr>
            <a:spLocks noGrp="1"/>
          </p:cNvSpPr>
          <p:nvPr>
            <p:ph type="sldNum" sz="quarter" idx="5"/>
          </p:nvPr>
        </p:nvSpPr>
        <p:spPr/>
        <p:txBody>
          <a:bodyPr/>
          <a:lstStyle/>
          <a:p>
            <a:fld id="{9D06E29E-C2EB-9149-87FA-C0691A19DE41}" type="slidenum">
              <a:rPr lang="en-US" smtClean="0"/>
              <a:t>6</a:t>
            </a:fld>
            <a:endParaRPr lang="en-US"/>
          </a:p>
        </p:txBody>
      </p:sp>
    </p:spTree>
    <p:extLst>
      <p:ext uri="{BB962C8B-B14F-4D97-AF65-F5344CB8AC3E}">
        <p14:creationId xmlns:p14="http://schemas.microsoft.com/office/powerpoint/2010/main" val="206624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explore this fact pattern</a:t>
            </a:r>
          </a:p>
        </p:txBody>
      </p:sp>
      <p:sp>
        <p:nvSpPr>
          <p:cNvPr id="4" name="Slide Number Placeholder 3"/>
          <p:cNvSpPr>
            <a:spLocks noGrp="1"/>
          </p:cNvSpPr>
          <p:nvPr>
            <p:ph type="sldNum" sz="quarter" idx="5"/>
          </p:nvPr>
        </p:nvSpPr>
        <p:spPr/>
        <p:txBody>
          <a:bodyPr/>
          <a:lstStyle/>
          <a:p>
            <a:fld id="{9D06E29E-C2EB-9149-87FA-C0691A19DE41}" type="slidenum">
              <a:rPr lang="en-US" smtClean="0"/>
              <a:t>7</a:t>
            </a:fld>
            <a:endParaRPr lang="en-US"/>
          </a:p>
        </p:txBody>
      </p:sp>
    </p:spTree>
    <p:extLst>
      <p:ext uri="{BB962C8B-B14F-4D97-AF65-F5344CB8AC3E}">
        <p14:creationId xmlns:p14="http://schemas.microsoft.com/office/powerpoint/2010/main" val="194514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first rule governing the client-lawyer relationship states that ….</a:t>
            </a:r>
          </a:p>
          <a:p>
            <a:endParaRPr lang="en-US" dirty="0"/>
          </a:p>
          <a:p>
            <a:r>
              <a:rPr lang="en-US" dirty="0"/>
              <a:t>So as a component of being a zealous advocate for clients. There is an implied expectation that a lawyer will carry out their obligations for a client until the matter has been resolved. </a:t>
            </a:r>
          </a:p>
          <a:p>
            <a:endParaRPr lang="en-US" dirty="0"/>
          </a:p>
          <a:p>
            <a:r>
              <a:rPr lang="en-US" dirty="0"/>
              <a:t>The notes for this rule also mention the the significance of time when representing a client and how the passage of time can adversely effect a client’s case and “</a:t>
            </a:r>
            <a:r>
              <a:rPr lang="en-US" b="0" i="0" dirty="0">
                <a:solidFill>
                  <a:srgbClr val="222222"/>
                </a:solidFill>
                <a:effectLst/>
                <a:latin typeface="Arial" panose="020B0604020202020204" pitchFamily="34" charset="0"/>
              </a:rPr>
              <a:t>can cause a client needless anxiety and undermine confidence in the lawyer's trustworthiness</a:t>
            </a:r>
            <a:r>
              <a:rPr lang="en-US" dirty="0"/>
              <a:t>”. Thus it is a lawyer’s responsibility to </a:t>
            </a:r>
            <a:r>
              <a:rPr lang="en-US" b="0" i="0" dirty="0">
                <a:solidFill>
                  <a:srgbClr val="222222"/>
                </a:solidFill>
                <a:effectLst/>
                <a:latin typeface="Arial" panose="020B0604020202020204" pitchFamily="34" charset="0"/>
              </a:rPr>
              <a:t>to communicate reasonably with clients to prevent adverse issues or this anxiety if any delays or interruptions are expected.</a:t>
            </a:r>
            <a:endParaRPr lang="en-US" dirty="0"/>
          </a:p>
        </p:txBody>
      </p:sp>
      <p:sp>
        <p:nvSpPr>
          <p:cNvPr id="4" name="Slide Number Placeholder 3"/>
          <p:cNvSpPr>
            <a:spLocks noGrp="1"/>
          </p:cNvSpPr>
          <p:nvPr>
            <p:ph type="sldNum" sz="quarter" idx="5"/>
          </p:nvPr>
        </p:nvSpPr>
        <p:spPr/>
        <p:txBody>
          <a:bodyPr/>
          <a:lstStyle/>
          <a:p>
            <a:fld id="{9D06E29E-C2EB-9149-87FA-C0691A19DE41}" type="slidenum">
              <a:rPr lang="en-US" smtClean="0"/>
              <a:t>8</a:t>
            </a:fld>
            <a:endParaRPr lang="en-US"/>
          </a:p>
        </p:txBody>
      </p:sp>
    </p:spTree>
    <p:extLst>
      <p:ext uri="{BB962C8B-B14F-4D97-AF65-F5344CB8AC3E}">
        <p14:creationId xmlns:p14="http://schemas.microsoft.com/office/powerpoint/2010/main" val="3155024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essentially, Rules 1.02 highlights the autonomy and decision making ability that clients have and must maintain throughout their legal representation.</a:t>
            </a:r>
          </a:p>
          <a:p>
            <a:endParaRPr lang="en-US" dirty="0"/>
          </a:p>
          <a:p>
            <a:r>
              <a:rPr lang="en-US" dirty="0"/>
              <a:t>So like we discussed earlier, A lawyer should not accept representation in a matter unless it can be performed </a:t>
            </a:r>
            <a:r>
              <a:rPr lang="en-US" b="1" dirty="0"/>
              <a:t>competently, promptly, and without improper conflict of interest</a:t>
            </a:r>
            <a:r>
              <a:rPr lang="en-US" dirty="0"/>
              <a:t>. So the comments for 1.15 state that , </a:t>
            </a:r>
            <a:r>
              <a:rPr lang="en-US" b="1" dirty="0"/>
              <a:t>a lawyer normally should endeavor to handle the matter until it has been resolved</a:t>
            </a:r>
            <a:r>
              <a:rPr lang="en-US" dirty="0"/>
              <a:t>. Nevertheless, in certain situations the lawyer </a:t>
            </a:r>
            <a:r>
              <a:rPr lang="en-US" b="1" dirty="0"/>
              <a:t>must terminate the representation and in certain other situations the lawyer is permitted to withdraw</a:t>
            </a:r>
            <a:r>
              <a:rPr lang="en-US" dirty="0"/>
              <a:t>.</a:t>
            </a:r>
          </a:p>
          <a:p>
            <a:endParaRPr lang="en-US" dirty="0">
              <a:highlight>
                <a:srgbClr val="00FF00"/>
              </a:highlight>
            </a:endParaRPr>
          </a:p>
          <a:p>
            <a:r>
              <a:rPr lang="en-US" dirty="0">
                <a:highlight>
                  <a:srgbClr val="00FF00"/>
                </a:highlight>
              </a:rPr>
              <a:t>So leaving a law firm interrupts the service of a client, so Rule 1.15 gives us guidance on how to ensure that a client can still achieve the support to have it's matter resolved by an attorney without interruption. In other words, how can you hand off the clients matter to another attorney to ensure seamless representation.</a:t>
            </a:r>
          </a:p>
        </p:txBody>
      </p:sp>
      <p:sp>
        <p:nvSpPr>
          <p:cNvPr id="4" name="Slide Number Placeholder 3"/>
          <p:cNvSpPr>
            <a:spLocks noGrp="1"/>
          </p:cNvSpPr>
          <p:nvPr>
            <p:ph type="sldNum" sz="quarter" idx="5"/>
          </p:nvPr>
        </p:nvSpPr>
        <p:spPr/>
        <p:txBody>
          <a:bodyPr/>
          <a:lstStyle/>
          <a:p>
            <a:fld id="{9D06E29E-C2EB-9149-87FA-C0691A19DE41}" type="slidenum">
              <a:rPr lang="en-US" smtClean="0"/>
              <a:t>9</a:t>
            </a:fld>
            <a:endParaRPr lang="en-US"/>
          </a:p>
        </p:txBody>
      </p:sp>
    </p:spTree>
    <p:extLst>
      <p:ext uri="{BB962C8B-B14F-4D97-AF65-F5344CB8AC3E}">
        <p14:creationId xmlns:p14="http://schemas.microsoft.com/office/powerpoint/2010/main" val="1251672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11417D-D979-CC48-BCC8-6C5EF91C026C}" type="datetimeFigureOut">
              <a:rPr lang="en-US" smtClean="0"/>
              <a:t>5/17/24</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7A477EF7-80E9-0F49-B796-0670BB68935D}"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9438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1417D-D979-CC48-BCC8-6C5EF91C026C}"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7EF7-80E9-0F49-B796-0670BB68935D}"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36902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1417D-D979-CC48-BCC8-6C5EF91C026C}"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7EF7-80E9-0F49-B796-0670BB68935D}"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300868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A411417D-D979-CC48-BCC8-6C5EF91C026C}" type="datetimeFigureOut">
              <a:rPr lang="en-US" smtClean="0"/>
              <a:t>5/17/24</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7A477EF7-80E9-0F49-B796-0670BB68935D}"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57529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11417D-D979-CC48-BCC8-6C5EF91C026C}"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7EF7-80E9-0F49-B796-0670BB68935D}"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89016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11417D-D979-CC48-BCC8-6C5EF91C026C}" type="datetimeFigureOut">
              <a:rPr lang="en-US" smtClean="0"/>
              <a:t>5/17/24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77EF7-80E9-0F49-B796-0670BB68935D}"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283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11417D-D979-CC48-BCC8-6C5EF91C026C}" type="datetimeFigureOut">
              <a:rPr lang="en-US" smtClean="0"/>
              <a:t>5/17/24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77EF7-80E9-0F49-B796-0670BB68935D}"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93712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11417D-D979-CC48-BCC8-6C5EF91C026C}" type="datetimeFigureOut">
              <a:rPr lang="en-US" smtClean="0"/>
              <a:t>5/17/24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77EF7-80E9-0F49-B796-0670BB68935D}"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3502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417D-D979-CC48-BCC8-6C5EF91C026C}" type="datetimeFigureOut">
              <a:rPr lang="en-US" smtClean="0"/>
              <a:t>5/17/24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477EF7-80E9-0F49-B796-0670BB68935D}" type="slidenum">
              <a:rPr lang="en-US" smtClean="0"/>
              <a:t>‹#›</a:t>
            </a:fld>
            <a:endParaRPr lang="en-US"/>
          </a:p>
        </p:txBody>
      </p:sp>
    </p:spTree>
    <p:extLst>
      <p:ext uri="{BB962C8B-B14F-4D97-AF65-F5344CB8AC3E}">
        <p14:creationId xmlns:p14="http://schemas.microsoft.com/office/powerpoint/2010/main" val="41412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11417D-D979-CC48-BCC8-6C5EF91C026C}" type="datetimeFigureOut">
              <a:rPr lang="en-US" smtClean="0"/>
              <a:t>5/17/24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77EF7-80E9-0F49-B796-0670BB68935D}"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21732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A411417D-D979-CC48-BCC8-6C5EF91C026C}" type="datetimeFigureOut">
              <a:rPr lang="en-US" smtClean="0"/>
              <a:t>5/17/24</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7A477EF7-80E9-0F49-B796-0670BB68935D}"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35149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411417D-D979-CC48-BCC8-6C5EF91C026C}" type="datetimeFigureOut">
              <a:rPr lang="en-US" smtClean="0"/>
              <a:t>5/17/24</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7A477EF7-80E9-0F49-B796-0670BB68935D}" type="slidenum">
              <a:rPr lang="en-US" smtClean="0"/>
              <a:t>‹#›</a:t>
            </a:fld>
            <a:endParaRPr lang="en-US"/>
          </a:p>
        </p:txBody>
      </p:sp>
    </p:spTree>
    <p:extLst>
      <p:ext uri="{BB962C8B-B14F-4D97-AF65-F5344CB8AC3E}">
        <p14:creationId xmlns:p14="http://schemas.microsoft.com/office/powerpoint/2010/main" val="20308761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6.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8DB9E8-86CB-4A62-9770-AC1FCE93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white circular logo&#10;&#10;Description automatically generated">
            <a:extLst>
              <a:ext uri="{FF2B5EF4-FFF2-40B4-BE49-F238E27FC236}">
                <a16:creationId xmlns:a16="http://schemas.microsoft.com/office/drawing/2014/main" id="{7C541C14-0DB3-E8F0-5EBC-F837981E17F5}"/>
              </a:ext>
            </a:extLst>
          </p:cNvPr>
          <p:cNvPicPr>
            <a:picLocks noChangeAspect="1"/>
          </p:cNvPicPr>
          <p:nvPr/>
        </p:nvPicPr>
        <p:blipFill rotWithShape="1">
          <a:blip r:embed="rId3">
            <a:duotone>
              <a:schemeClr val="bg2">
                <a:shade val="45000"/>
                <a:satMod val="135000"/>
              </a:schemeClr>
              <a:prstClr val="white"/>
            </a:duotone>
            <a:alphaModFix amt="50000"/>
          </a:blip>
          <a:srcRect r="16891" b="1"/>
          <a:stretch/>
        </p:blipFill>
        <p:spPr>
          <a:xfrm>
            <a:off x="305" y="10"/>
            <a:ext cx="12191695" cy="6857990"/>
          </a:xfrm>
          <a:prstGeom prst="rect">
            <a:avLst/>
          </a:prstGeom>
        </p:spPr>
      </p:pic>
      <p:sp>
        <p:nvSpPr>
          <p:cNvPr id="11" name="Rectangle 10">
            <a:extLst>
              <a:ext uri="{FF2B5EF4-FFF2-40B4-BE49-F238E27FC236}">
                <a16:creationId xmlns:a16="http://schemas.microsoft.com/office/drawing/2014/main" id="{44620D9D-C767-4FC1-9926-0D375B346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10CCE8-5897-7F17-0802-B2DEAAAF1AB9}"/>
              </a:ext>
            </a:extLst>
          </p:cNvPr>
          <p:cNvSpPr>
            <a:spLocks noGrp="1"/>
          </p:cNvSpPr>
          <p:nvPr>
            <p:ph type="ctrTitle"/>
          </p:nvPr>
        </p:nvSpPr>
        <p:spPr>
          <a:xfrm>
            <a:off x="1128403" y="945913"/>
            <a:ext cx="8637073" cy="2618554"/>
          </a:xfrm>
        </p:spPr>
        <p:txBody>
          <a:bodyPr>
            <a:normAutofit/>
          </a:bodyPr>
          <a:lstStyle/>
          <a:p>
            <a:r>
              <a:rPr lang="en-US" sz="6100" b="0" i="0" dirty="0">
                <a:effectLst/>
                <a:latin typeface="Gloock" pitchFamily="2" charset="77"/>
                <a:cs typeface="Gloock" pitchFamily="2" charset="77"/>
              </a:rPr>
              <a:t>Ethical Considerations When Starting New Chapters</a:t>
            </a:r>
            <a:endParaRPr lang="en-US" sz="6100" dirty="0">
              <a:latin typeface="Gloock" pitchFamily="2" charset="77"/>
              <a:cs typeface="Gloock" pitchFamily="2" charset="77"/>
            </a:endParaRPr>
          </a:p>
        </p:txBody>
      </p:sp>
      <p:sp>
        <p:nvSpPr>
          <p:cNvPr id="3" name="Subtitle 2">
            <a:extLst>
              <a:ext uri="{FF2B5EF4-FFF2-40B4-BE49-F238E27FC236}">
                <a16:creationId xmlns:a16="http://schemas.microsoft.com/office/drawing/2014/main" id="{B8C598A2-164C-3748-3A83-C228BB358FE6}"/>
              </a:ext>
            </a:extLst>
          </p:cNvPr>
          <p:cNvSpPr>
            <a:spLocks noGrp="1"/>
          </p:cNvSpPr>
          <p:nvPr>
            <p:ph type="subTitle" idx="1"/>
          </p:nvPr>
        </p:nvSpPr>
        <p:spPr>
          <a:xfrm>
            <a:off x="1128404" y="3564467"/>
            <a:ext cx="8637072" cy="1071095"/>
          </a:xfrm>
        </p:spPr>
        <p:txBody>
          <a:bodyPr>
            <a:noAutofit/>
          </a:bodyPr>
          <a:lstStyle/>
          <a:p>
            <a:r>
              <a:rPr lang="en-US" sz="2800" dirty="0"/>
              <a:t>Ikenna Okoro</a:t>
            </a:r>
          </a:p>
          <a:p>
            <a:r>
              <a:rPr lang="en-US" sz="2800" dirty="0"/>
              <a:t>Okoro Law, PLLC</a:t>
            </a:r>
          </a:p>
        </p:txBody>
      </p:sp>
      <p:pic>
        <p:nvPicPr>
          <p:cNvPr id="19" name="Picture 18">
            <a:extLst>
              <a:ext uri="{FF2B5EF4-FFF2-40B4-BE49-F238E27FC236}">
                <a16:creationId xmlns:a16="http://schemas.microsoft.com/office/drawing/2014/main" id="{F4C26172-3DE3-412D-B10B-6CDDA0CC42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pic>
        <p:nvPicPr>
          <p:cNvPr id="20" name="Picture 19">
            <a:extLst>
              <a:ext uri="{FF2B5EF4-FFF2-40B4-BE49-F238E27FC236}">
                <a16:creationId xmlns:a16="http://schemas.microsoft.com/office/drawing/2014/main" id="{E18E8FCF-29A1-414C-8A45-614030087B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1" name="Straight Connector 20">
            <a:extLst>
              <a:ext uri="{FF2B5EF4-FFF2-40B4-BE49-F238E27FC236}">
                <a16:creationId xmlns:a16="http://schemas.microsoft.com/office/drawing/2014/main" id="{967AD205-74A9-416E-A9D4-1F38AD6AB1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18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ABC-5EB4-27CB-4A5E-8A98BD80E101}"/>
              </a:ext>
            </a:extLst>
          </p:cNvPr>
          <p:cNvSpPr>
            <a:spLocks noGrp="1"/>
          </p:cNvSpPr>
          <p:nvPr>
            <p:ph type="title"/>
          </p:nvPr>
        </p:nvSpPr>
        <p:spPr/>
        <p:txBody>
          <a:bodyPr>
            <a:normAutofit/>
          </a:bodyPr>
          <a:lstStyle/>
          <a:p>
            <a:r>
              <a:rPr lang="en-US" dirty="0">
                <a:effectLst/>
              </a:rPr>
              <a:t>Rule 5.06(a)</a:t>
            </a:r>
            <a:endParaRPr lang="en-US" dirty="0"/>
          </a:p>
        </p:txBody>
      </p:sp>
      <p:sp>
        <p:nvSpPr>
          <p:cNvPr id="3" name="Content Placeholder 2">
            <a:extLst>
              <a:ext uri="{FF2B5EF4-FFF2-40B4-BE49-F238E27FC236}">
                <a16:creationId xmlns:a16="http://schemas.microsoft.com/office/drawing/2014/main" id="{A99CBD74-0978-5298-25AD-43FD97BEAE63}"/>
              </a:ext>
            </a:extLst>
          </p:cNvPr>
          <p:cNvSpPr>
            <a:spLocks noGrp="1"/>
          </p:cNvSpPr>
          <p:nvPr>
            <p:ph idx="1"/>
          </p:nvPr>
        </p:nvSpPr>
        <p:spPr/>
        <p:txBody>
          <a:bodyPr>
            <a:normAutofit/>
          </a:bodyPr>
          <a:lstStyle/>
          <a:p>
            <a:r>
              <a:rPr lang="en-US" sz="1800" dirty="0">
                <a:effectLst/>
              </a:rPr>
              <a:t>“[a] lawyer </a:t>
            </a:r>
            <a:r>
              <a:rPr lang="en-US" sz="1800" b="1" dirty="0">
                <a:effectLst/>
              </a:rPr>
              <a:t>shall not </a:t>
            </a:r>
            <a:r>
              <a:rPr lang="en-US" sz="1800" dirty="0">
                <a:effectLst/>
              </a:rPr>
              <a:t>participate in offering or making ... a partnership or employment agreement that </a:t>
            </a:r>
            <a:r>
              <a:rPr lang="en-US" sz="1800" b="1" dirty="0">
                <a:effectLst/>
              </a:rPr>
              <a:t>restricts the rights of a lawyer to practice after termination of the relationship</a:t>
            </a:r>
            <a:r>
              <a:rPr lang="en-US" sz="1800" dirty="0">
                <a:effectLst/>
              </a:rPr>
              <a:t>, except an agreement conferring benefits upon retirement...”. </a:t>
            </a:r>
          </a:p>
          <a:p>
            <a:r>
              <a:rPr lang="en-US" sz="1800" dirty="0">
                <a:effectLst/>
              </a:rPr>
              <a:t>Comment 1: “[a]n agreement restricting the rights of partners or associates to practice after leaving a firm not only </a:t>
            </a:r>
            <a:r>
              <a:rPr lang="en-US" sz="1800" b="1" dirty="0">
                <a:effectLst/>
              </a:rPr>
              <a:t>limits their professional autonomy but also limits the freedom of clients to choose a lawyer</a:t>
            </a:r>
            <a:r>
              <a:rPr lang="en-US" sz="1800" dirty="0">
                <a:effectLst/>
              </a:rPr>
              <a:t>.” </a:t>
            </a:r>
          </a:p>
          <a:p>
            <a:pPr marL="0" indent="0">
              <a:buNone/>
            </a:pPr>
            <a:endParaRPr lang="en-US" dirty="0"/>
          </a:p>
        </p:txBody>
      </p:sp>
    </p:spTree>
    <p:extLst>
      <p:ext uri="{BB962C8B-B14F-4D97-AF65-F5344CB8AC3E}">
        <p14:creationId xmlns:p14="http://schemas.microsoft.com/office/powerpoint/2010/main" val="93062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B1D0A-062F-9BA8-E1C4-008B012968EC}"/>
              </a:ext>
            </a:extLst>
          </p:cNvPr>
          <p:cNvSpPr>
            <a:spLocks noGrp="1"/>
          </p:cNvSpPr>
          <p:nvPr>
            <p:ph type="title"/>
          </p:nvPr>
        </p:nvSpPr>
        <p:spPr/>
        <p:txBody>
          <a:bodyPr/>
          <a:lstStyle/>
          <a:p>
            <a:r>
              <a:rPr lang="en-US" dirty="0"/>
              <a:t>Minimum Departure Notice Periods</a:t>
            </a:r>
          </a:p>
        </p:txBody>
      </p:sp>
      <p:sp>
        <p:nvSpPr>
          <p:cNvPr id="3" name="Content Placeholder 2">
            <a:extLst>
              <a:ext uri="{FF2B5EF4-FFF2-40B4-BE49-F238E27FC236}">
                <a16:creationId xmlns:a16="http://schemas.microsoft.com/office/drawing/2014/main" id="{8C9C2063-725B-510B-E16B-20DB8D12D968}"/>
              </a:ext>
            </a:extLst>
          </p:cNvPr>
          <p:cNvSpPr>
            <a:spLocks noGrp="1"/>
          </p:cNvSpPr>
          <p:nvPr>
            <p:ph idx="1"/>
          </p:nvPr>
        </p:nvSpPr>
        <p:spPr/>
        <p:txBody>
          <a:bodyPr/>
          <a:lstStyle/>
          <a:p>
            <a:r>
              <a:rPr lang="en-US" dirty="0"/>
              <a:t>Law firms and lawyers must ensure client matters transition smoothly and the client’s interests are protected.</a:t>
            </a:r>
          </a:p>
          <a:p>
            <a:r>
              <a:rPr lang="en-US" dirty="0"/>
              <a:t>A lawyer’s ability to set up a new practice should not be inhibited.</a:t>
            </a:r>
          </a:p>
          <a:p>
            <a:r>
              <a:rPr lang="en-US" dirty="0"/>
              <a:t>Departure notice periods must be flexible. </a:t>
            </a:r>
          </a:p>
          <a:p>
            <a:r>
              <a:rPr lang="en-US" dirty="0"/>
              <a:t>Two to Four weeks notice is reasonable.</a:t>
            </a:r>
          </a:p>
        </p:txBody>
      </p:sp>
    </p:spTree>
    <p:extLst>
      <p:ext uri="{BB962C8B-B14F-4D97-AF65-F5344CB8AC3E}">
        <p14:creationId xmlns:p14="http://schemas.microsoft.com/office/powerpoint/2010/main" val="3523189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5EAD-6B11-F5C5-567B-4B0831CF64AD}"/>
              </a:ext>
            </a:extLst>
          </p:cNvPr>
          <p:cNvSpPr>
            <a:spLocks noGrp="1"/>
          </p:cNvSpPr>
          <p:nvPr>
            <p:ph type="title"/>
          </p:nvPr>
        </p:nvSpPr>
        <p:spPr/>
        <p:txBody>
          <a:bodyPr/>
          <a:lstStyle/>
          <a:p>
            <a:r>
              <a:rPr lang="en-US" dirty="0"/>
              <a:t>Accessing and Copying Client Files</a:t>
            </a:r>
          </a:p>
        </p:txBody>
      </p:sp>
      <p:sp>
        <p:nvSpPr>
          <p:cNvPr id="3" name="Content Placeholder 2">
            <a:extLst>
              <a:ext uri="{FF2B5EF4-FFF2-40B4-BE49-F238E27FC236}">
                <a16:creationId xmlns:a16="http://schemas.microsoft.com/office/drawing/2014/main" id="{E80AE635-3022-35C1-E3AE-309DF28C85A1}"/>
              </a:ext>
            </a:extLst>
          </p:cNvPr>
          <p:cNvSpPr>
            <a:spLocks noGrp="1"/>
          </p:cNvSpPr>
          <p:nvPr>
            <p:ph idx="1"/>
          </p:nvPr>
        </p:nvSpPr>
        <p:spPr/>
        <p:txBody>
          <a:bodyPr>
            <a:normAutofit/>
          </a:bodyPr>
          <a:lstStyle/>
          <a:p>
            <a:r>
              <a:rPr lang="en-US" dirty="0"/>
              <a:t>Departing lawyer must be allowed to retain sufficient former client files.</a:t>
            </a:r>
          </a:p>
          <a:p>
            <a:r>
              <a:rPr lang="en-US" dirty="0"/>
              <a:t>Blanket prohibition against retaining files in a law firm’s partnership or employment agreement may violate rule 5.06(a).</a:t>
            </a:r>
          </a:p>
          <a:p>
            <a:r>
              <a:rPr lang="en-US" dirty="0"/>
              <a:t>Departing lawyer must continue to protect client information from unauthorized disclosure or use.</a:t>
            </a:r>
          </a:p>
          <a:p>
            <a:endParaRPr lang="en-US" dirty="0"/>
          </a:p>
        </p:txBody>
      </p:sp>
    </p:spTree>
    <p:extLst>
      <p:ext uri="{BB962C8B-B14F-4D97-AF65-F5344CB8AC3E}">
        <p14:creationId xmlns:p14="http://schemas.microsoft.com/office/powerpoint/2010/main" val="717143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DA78-622C-0B67-8F95-A9FA0E7BA73F}"/>
              </a:ext>
            </a:extLst>
          </p:cNvPr>
          <p:cNvSpPr>
            <a:spLocks noGrp="1"/>
          </p:cNvSpPr>
          <p:nvPr>
            <p:ph type="title"/>
          </p:nvPr>
        </p:nvSpPr>
        <p:spPr/>
        <p:txBody>
          <a:bodyPr/>
          <a:lstStyle/>
          <a:p>
            <a:r>
              <a:rPr lang="en-US" dirty="0"/>
              <a:t>Notice Obligations to Clients</a:t>
            </a:r>
          </a:p>
        </p:txBody>
      </p:sp>
      <p:sp>
        <p:nvSpPr>
          <p:cNvPr id="3" name="Content Placeholder 2">
            <a:extLst>
              <a:ext uri="{FF2B5EF4-FFF2-40B4-BE49-F238E27FC236}">
                <a16:creationId xmlns:a16="http://schemas.microsoft.com/office/drawing/2014/main" id="{0A3B720E-2CEE-E3A3-5261-D434C7642E74}"/>
              </a:ext>
            </a:extLst>
          </p:cNvPr>
          <p:cNvSpPr>
            <a:spLocks noGrp="1"/>
          </p:cNvSpPr>
          <p:nvPr>
            <p:ph idx="1"/>
          </p:nvPr>
        </p:nvSpPr>
        <p:spPr/>
        <p:txBody>
          <a:bodyPr>
            <a:normAutofit lnSpcReduction="10000"/>
          </a:bodyPr>
          <a:lstStyle/>
          <a:p>
            <a:r>
              <a:rPr lang="en-US" sz="1800" dirty="0"/>
              <a:t>D</a:t>
            </a:r>
            <a:r>
              <a:rPr lang="en-US" sz="1800" dirty="0">
                <a:effectLst/>
              </a:rPr>
              <a:t>eparting lawyer has a duty to ensure that a client is timely informed that the lawyer is leaving the firm, that the client has the right to decide who will continue the representation, and whether there are any contractual or financial ramifications of the client’s decision. </a:t>
            </a:r>
            <a:r>
              <a:rPr lang="en-US" sz="1800" i="1" dirty="0">
                <a:effectLst/>
              </a:rPr>
              <a:t>See </a:t>
            </a:r>
            <a:r>
              <a:rPr lang="en-US" sz="1800" dirty="0">
                <a:effectLst/>
              </a:rPr>
              <a:t>Rule 1.03. </a:t>
            </a:r>
          </a:p>
          <a:p>
            <a:r>
              <a:rPr lang="en-US" sz="1800" dirty="0">
                <a:effectLst/>
              </a:rPr>
              <a:t>Pre-departure notices to clients should be sent as a joint communication by the departing lawyer and the law firm; however, </a:t>
            </a:r>
            <a:r>
              <a:rPr lang="en-US" sz="1800" dirty="0"/>
              <a:t>timely and accurate communication is key.</a:t>
            </a:r>
            <a:endParaRPr lang="en-US" sz="1200" dirty="0"/>
          </a:p>
          <a:p>
            <a:r>
              <a:rPr lang="en-US" sz="1800" dirty="0"/>
              <a:t>If firm refuses to notify clients, then the departing lawyer has that responsibility.</a:t>
            </a:r>
          </a:p>
          <a:p>
            <a:r>
              <a:rPr lang="en-US" sz="1800" dirty="0"/>
              <a:t>Firm and lawyers should avoid misrepresentations. </a:t>
            </a:r>
            <a:r>
              <a:rPr lang="en-US" sz="1800" i="1" dirty="0"/>
              <a:t>See </a:t>
            </a:r>
            <a:r>
              <a:rPr lang="en-US" sz="1800" dirty="0"/>
              <a:t>Rule 8.04(a)(3). </a:t>
            </a:r>
            <a:endParaRPr lang="en-US" dirty="0"/>
          </a:p>
          <a:p>
            <a:endParaRPr lang="en-US" dirty="0"/>
          </a:p>
        </p:txBody>
      </p:sp>
    </p:spTree>
    <p:extLst>
      <p:ext uri="{BB962C8B-B14F-4D97-AF65-F5344CB8AC3E}">
        <p14:creationId xmlns:p14="http://schemas.microsoft.com/office/powerpoint/2010/main" val="390752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D068E-AC1B-2D10-CA62-3C31415D0393}"/>
              </a:ext>
            </a:extLst>
          </p:cNvPr>
          <p:cNvSpPr>
            <a:spLocks noGrp="1"/>
          </p:cNvSpPr>
          <p:nvPr>
            <p:ph type="title"/>
          </p:nvPr>
        </p:nvSpPr>
        <p:spPr/>
        <p:txBody>
          <a:bodyPr/>
          <a:lstStyle/>
          <a:p>
            <a:r>
              <a:rPr lang="en-US" dirty="0"/>
              <a:t>Solicitation of Law Firm’s Clients</a:t>
            </a:r>
          </a:p>
        </p:txBody>
      </p:sp>
      <p:sp>
        <p:nvSpPr>
          <p:cNvPr id="3" name="Content Placeholder 2">
            <a:extLst>
              <a:ext uri="{FF2B5EF4-FFF2-40B4-BE49-F238E27FC236}">
                <a16:creationId xmlns:a16="http://schemas.microsoft.com/office/drawing/2014/main" id="{F415BC25-F412-32D9-1EBD-13BA5241EB59}"/>
              </a:ext>
            </a:extLst>
          </p:cNvPr>
          <p:cNvSpPr>
            <a:spLocks noGrp="1"/>
          </p:cNvSpPr>
          <p:nvPr>
            <p:ph idx="1"/>
          </p:nvPr>
        </p:nvSpPr>
        <p:spPr>
          <a:xfrm>
            <a:off x="1148327" y="1825624"/>
            <a:ext cx="9895345" cy="4351338"/>
          </a:xfrm>
        </p:spPr>
        <p:txBody>
          <a:bodyPr>
            <a:normAutofit/>
          </a:bodyPr>
          <a:lstStyle/>
          <a:p>
            <a:r>
              <a:rPr lang="en-US" dirty="0">
                <a:effectLst/>
              </a:rPr>
              <a:t>Employment agreements that prohibit soliciting the firm’s clients after the lawyers’ departure violate Rule 5.06.</a:t>
            </a:r>
            <a:r>
              <a:rPr lang="en-US" i="1" dirty="0">
                <a:effectLst/>
              </a:rPr>
              <a:t> See </a:t>
            </a:r>
            <a:r>
              <a:rPr lang="en-US" dirty="0">
                <a:effectLst/>
              </a:rPr>
              <a:t>Opinion 590 (December 2009).</a:t>
            </a:r>
            <a:endParaRPr lang="en-US" dirty="0"/>
          </a:p>
          <a:p>
            <a:r>
              <a:rPr lang="en-US" i="1" dirty="0"/>
              <a:t>P</a:t>
            </a:r>
            <a:r>
              <a:rPr lang="en-US" i="1" dirty="0">
                <a:effectLst/>
              </a:rPr>
              <a:t>re-departure </a:t>
            </a:r>
            <a:r>
              <a:rPr lang="en-US" dirty="0">
                <a:effectLst/>
              </a:rPr>
              <a:t>client solicitation provisions are governed by partnership and agency law and </a:t>
            </a:r>
            <a:r>
              <a:rPr lang="en-US" dirty="0"/>
              <a:t>are</a:t>
            </a:r>
            <a:r>
              <a:rPr lang="en-US" dirty="0">
                <a:effectLst/>
              </a:rPr>
              <a:t> beyond the scope of the Rules.</a:t>
            </a:r>
            <a:endParaRPr lang="en-US" dirty="0"/>
          </a:p>
        </p:txBody>
      </p:sp>
    </p:spTree>
    <p:extLst>
      <p:ext uri="{BB962C8B-B14F-4D97-AF65-F5344CB8AC3E}">
        <p14:creationId xmlns:p14="http://schemas.microsoft.com/office/powerpoint/2010/main" val="2606781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E745-34E1-4B06-791E-2E1C140658BB}"/>
              </a:ext>
            </a:extLst>
          </p:cNvPr>
          <p:cNvSpPr>
            <a:spLocks noGrp="1"/>
          </p:cNvSpPr>
          <p:nvPr>
            <p:ph type="title"/>
          </p:nvPr>
        </p:nvSpPr>
        <p:spPr/>
        <p:txBody>
          <a:bodyPr/>
          <a:lstStyle/>
          <a:p>
            <a:r>
              <a:rPr lang="en-US" dirty="0"/>
              <a:t>New Legal Services Agreement</a:t>
            </a:r>
          </a:p>
        </p:txBody>
      </p:sp>
      <p:sp>
        <p:nvSpPr>
          <p:cNvPr id="3" name="Content Placeholder 2">
            <a:extLst>
              <a:ext uri="{FF2B5EF4-FFF2-40B4-BE49-F238E27FC236}">
                <a16:creationId xmlns:a16="http://schemas.microsoft.com/office/drawing/2014/main" id="{738DE34D-B4D2-53B7-8DFF-EA898127DE24}"/>
              </a:ext>
            </a:extLst>
          </p:cNvPr>
          <p:cNvSpPr>
            <a:spLocks noGrp="1"/>
          </p:cNvSpPr>
          <p:nvPr>
            <p:ph idx="1"/>
          </p:nvPr>
        </p:nvSpPr>
        <p:spPr/>
        <p:txBody>
          <a:bodyPr>
            <a:normAutofit/>
          </a:bodyPr>
          <a:lstStyle/>
          <a:p>
            <a:r>
              <a:rPr lang="en-US" dirty="0"/>
              <a:t>The departing lawyer should make clear that the client is entering into a new agreement.</a:t>
            </a:r>
          </a:p>
          <a:p>
            <a:r>
              <a:rPr lang="en-US" dirty="0"/>
              <a:t>Changes to the contract should be in writing. </a:t>
            </a:r>
            <a:r>
              <a:rPr lang="en-US" i="1" dirty="0"/>
              <a:t>See </a:t>
            </a:r>
            <a:r>
              <a:rPr lang="en-US" dirty="0"/>
              <a:t>Rule 1.04, Comment 2.</a:t>
            </a:r>
          </a:p>
          <a:p>
            <a:r>
              <a:rPr lang="en-US" dirty="0"/>
              <a:t>Strict scrutiny of modified terms during the representation of a client. </a:t>
            </a:r>
            <a:r>
              <a:rPr lang="en-US" i="1" dirty="0"/>
              <a:t>See Archer v. Griffith, 390 S.W.2d 735, 739 (Tex. 1964).</a:t>
            </a:r>
          </a:p>
          <a:p>
            <a:r>
              <a:rPr lang="en-US" dirty="0"/>
              <a:t>The lawyer has the burden of showing fairness and reasonableness of a modified contract. </a:t>
            </a:r>
            <a:r>
              <a:rPr lang="en-US" i="1" dirty="0"/>
              <a:t>See id.</a:t>
            </a:r>
            <a:endParaRPr lang="en-US" dirty="0"/>
          </a:p>
          <a:p>
            <a:endParaRPr lang="en-US" dirty="0"/>
          </a:p>
        </p:txBody>
      </p:sp>
    </p:spTree>
    <p:extLst>
      <p:ext uri="{BB962C8B-B14F-4D97-AF65-F5344CB8AC3E}">
        <p14:creationId xmlns:p14="http://schemas.microsoft.com/office/powerpoint/2010/main" val="3483504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551E-A89D-5CB4-2E08-896C70655A02}"/>
              </a:ext>
            </a:extLst>
          </p:cNvPr>
          <p:cNvSpPr>
            <a:spLocks noGrp="1"/>
          </p:cNvSpPr>
          <p:nvPr>
            <p:ph type="title"/>
          </p:nvPr>
        </p:nvSpPr>
        <p:spPr/>
        <p:txBody>
          <a:bodyPr/>
          <a:lstStyle/>
          <a:p>
            <a:r>
              <a:rPr lang="en-US" dirty="0"/>
              <a:t>Other Considerations</a:t>
            </a:r>
          </a:p>
        </p:txBody>
      </p:sp>
      <p:sp>
        <p:nvSpPr>
          <p:cNvPr id="3" name="Content Placeholder 2">
            <a:extLst>
              <a:ext uri="{FF2B5EF4-FFF2-40B4-BE49-F238E27FC236}">
                <a16:creationId xmlns:a16="http://schemas.microsoft.com/office/drawing/2014/main" id="{81B4E9D0-9E9F-D541-D568-6953D87B2EB9}"/>
              </a:ext>
            </a:extLst>
          </p:cNvPr>
          <p:cNvSpPr>
            <a:spLocks noGrp="1"/>
          </p:cNvSpPr>
          <p:nvPr>
            <p:ph idx="1"/>
          </p:nvPr>
        </p:nvSpPr>
        <p:spPr/>
        <p:txBody>
          <a:bodyPr/>
          <a:lstStyle/>
          <a:p>
            <a:r>
              <a:rPr lang="en-US" dirty="0"/>
              <a:t>Conflict Checks</a:t>
            </a:r>
          </a:p>
          <a:p>
            <a:r>
              <a:rPr lang="en-US" dirty="0"/>
              <a:t>“Personal Representation”</a:t>
            </a:r>
          </a:p>
        </p:txBody>
      </p:sp>
    </p:spTree>
    <p:extLst>
      <p:ext uri="{BB962C8B-B14F-4D97-AF65-F5344CB8AC3E}">
        <p14:creationId xmlns:p14="http://schemas.microsoft.com/office/powerpoint/2010/main" val="2450543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DF7E-BF67-3DC8-ED34-3BF8CFA88487}"/>
              </a:ext>
            </a:extLst>
          </p:cNvPr>
          <p:cNvSpPr>
            <a:spLocks noGrp="1"/>
          </p:cNvSpPr>
          <p:nvPr>
            <p:ph type="title"/>
          </p:nvPr>
        </p:nvSpPr>
        <p:spPr>
          <a:xfrm>
            <a:off x="1093694" y="953324"/>
            <a:ext cx="10208290" cy="1049235"/>
          </a:xfrm>
        </p:spPr>
        <p:txBody>
          <a:bodyPr/>
          <a:lstStyle/>
          <a:p>
            <a:r>
              <a:rPr lang="en-US" dirty="0"/>
              <a:t>Chapter 1: From One Firm to Another Firm </a:t>
            </a:r>
            <a:r>
              <a:rPr lang="en-US" b="1" dirty="0"/>
              <a:t>[REVIEW]</a:t>
            </a:r>
          </a:p>
        </p:txBody>
      </p:sp>
      <p:sp>
        <p:nvSpPr>
          <p:cNvPr id="3" name="Content Placeholder 2">
            <a:extLst>
              <a:ext uri="{FF2B5EF4-FFF2-40B4-BE49-F238E27FC236}">
                <a16:creationId xmlns:a16="http://schemas.microsoft.com/office/drawing/2014/main" id="{BEB81848-0635-1C09-101B-FCBD417C9213}"/>
              </a:ext>
            </a:extLst>
          </p:cNvPr>
          <p:cNvSpPr>
            <a:spLocks noGrp="1"/>
          </p:cNvSpPr>
          <p:nvPr>
            <p:ph idx="1"/>
          </p:nvPr>
        </p:nvSpPr>
        <p:spPr/>
        <p:txBody>
          <a:bodyPr>
            <a:normAutofit fontScale="92500" lnSpcReduction="20000"/>
          </a:bodyPr>
          <a:lstStyle/>
          <a:p>
            <a:r>
              <a:rPr lang="en-US" dirty="0"/>
              <a:t>On Monday, Sam announces he is leaving his firm Old &amp; Associates to join New Law Firm, PC that Friday.</a:t>
            </a:r>
          </a:p>
          <a:p>
            <a:r>
              <a:rPr lang="en-US" dirty="0"/>
              <a:t>He copies several company files (including client files of cases that he did not work on).</a:t>
            </a:r>
          </a:p>
          <a:p>
            <a:r>
              <a:rPr lang="en-US" dirty="0"/>
              <a:t>The managing partner argues that Sam’s employment agreement requires him to provide 60 days written notice and prevents him from copying client files.</a:t>
            </a:r>
          </a:p>
          <a:p>
            <a:r>
              <a:rPr lang="en-US" dirty="0"/>
              <a:t>Sam plans to use an identical legal services agreement for the clients that follow him.</a:t>
            </a:r>
          </a:p>
          <a:p>
            <a:endParaRPr lang="en-US" dirty="0"/>
          </a:p>
          <a:p>
            <a:endParaRPr lang="en-US" dirty="0"/>
          </a:p>
        </p:txBody>
      </p:sp>
      <p:pic>
        <p:nvPicPr>
          <p:cNvPr id="4" name="Graphic 3" descr="Close with solid fill">
            <a:extLst>
              <a:ext uri="{FF2B5EF4-FFF2-40B4-BE49-F238E27FC236}">
                <a16:creationId xmlns:a16="http://schemas.microsoft.com/office/drawing/2014/main" id="{52B10DB7-CFF1-52C8-4483-2162254DDD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43055" y="2116905"/>
            <a:ext cx="758929" cy="758929"/>
          </a:xfrm>
          <a:prstGeom prst="rect">
            <a:avLst/>
          </a:prstGeom>
        </p:spPr>
      </p:pic>
      <p:pic>
        <p:nvPicPr>
          <p:cNvPr id="5" name="Graphic 4" descr="Close with solid fill">
            <a:extLst>
              <a:ext uri="{FF2B5EF4-FFF2-40B4-BE49-F238E27FC236}">
                <a16:creationId xmlns:a16="http://schemas.microsoft.com/office/drawing/2014/main" id="{35E5BF58-9BCA-CF72-2996-C99B874879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43054" y="2903289"/>
            <a:ext cx="758929" cy="758929"/>
          </a:xfrm>
          <a:prstGeom prst="rect">
            <a:avLst/>
          </a:prstGeom>
        </p:spPr>
      </p:pic>
      <p:pic>
        <p:nvPicPr>
          <p:cNvPr id="6" name="Graphic 5" descr="Close with solid fill">
            <a:extLst>
              <a:ext uri="{FF2B5EF4-FFF2-40B4-BE49-F238E27FC236}">
                <a16:creationId xmlns:a16="http://schemas.microsoft.com/office/drawing/2014/main" id="{C8B5192D-0D4F-1FBC-F49E-219C1E1519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0862" y="3640905"/>
            <a:ext cx="758929" cy="758929"/>
          </a:xfrm>
          <a:prstGeom prst="rect">
            <a:avLst/>
          </a:prstGeom>
        </p:spPr>
      </p:pic>
      <p:pic>
        <p:nvPicPr>
          <p:cNvPr id="7" name="Graphic 6" descr="Checkmark with solid fill">
            <a:extLst>
              <a:ext uri="{FF2B5EF4-FFF2-40B4-BE49-F238E27FC236}">
                <a16:creationId xmlns:a16="http://schemas.microsoft.com/office/drawing/2014/main" id="{7B2DC275-8C51-1046-99C3-546F9A74D8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30861" y="4399834"/>
            <a:ext cx="758929" cy="758929"/>
          </a:xfrm>
          <a:prstGeom prst="rect">
            <a:avLst/>
          </a:prstGeom>
        </p:spPr>
      </p:pic>
    </p:spTree>
    <p:extLst>
      <p:ext uri="{BB962C8B-B14F-4D97-AF65-F5344CB8AC3E}">
        <p14:creationId xmlns:p14="http://schemas.microsoft.com/office/powerpoint/2010/main" val="260089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DF7E-BF67-3DC8-ED34-3BF8CFA88487}"/>
              </a:ext>
            </a:extLst>
          </p:cNvPr>
          <p:cNvSpPr>
            <a:spLocks noGrp="1"/>
          </p:cNvSpPr>
          <p:nvPr>
            <p:ph type="title"/>
          </p:nvPr>
        </p:nvSpPr>
        <p:spPr/>
        <p:txBody>
          <a:bodyPr/>
          <a:lstStyle/>
          <a:p>
            <a:r>
              <a:rPr lang="en-US"/>
              <a:t>Chapter 2: From a Firm to the Public Sector</a:t>
            </a:r>
            <a:br>
              <a:rPr lang="en-US"/>
            </a:br>
            <a:endParaRPr lang="en-US" dirty="0"/>
          </a:p>
        </p:txBody>
      </p:sp>
      <p:sp>
        <p:nvSpPr>
          <p:cNvPr id="3" name="Content Placeholder 2">
            <a:extLst>
              <a:ext uri="{FF2B5EF4-FFF2-40B4-BE49-F238E27FC236}">
                <a16:creationId xmlns:a16="http://schemas.microsoft.com/office/drawing/2014/main" id="{BEB81848-0635-1C09-101B-FCBD417C9213}"/>
              </a:ext>
            </a:extLst>
          </p:cNvPr>
          <p:cNvSpPr>
            <a:spLocks noGrp="1"/>
          </p:cNvSpPr>
          <p:nvPr>
            <p:ph idx="1"/>
          </p:nvPr>
        </p:nvSpPr>
        <p:spPr>
          <a:xfrm>
            <a:off x="1130271" y="2171769"/>
            <a:ext cx="4965730" cy="3294576"/>
          </a:xfrm>
        </p:spPr>
        <p:txBody>
          <a:bodyPr/>
          <a:lstStyle/>
          <a:p>
            <a:r>
              <a:rPr lang="en-US" dirty="0"/>
              <a:t>Sam decides to depart from New Law Firm, PC to the Public Utility Commission of Texas (PUCT).</a:t>
            </a:r>
          </a:p>
          <a:p>
            <a:r>
              <a:rPr lang="en-US" dirty="0"/>
              <a:t>He looks forward to gaining the public sector perspective of the matters he worked on at New Law Firm, PC. </a:t>
            </a:r>
          </a:p>
        </p:txBody>
      </p:sp>
      <p:pic>
        <p:nvPicPr>
          <p:cNvPr id="7170" name="Picture 2" descr="Public Utility Commission of Texas (KXAN Photo/Frank Martinez)">
            <a:extLst>
              <a:ext uri="{FF2B5EF4-FFF2-40B4-BE49-F238E27FC236}">
                <a16:creationId xmlns:a16="http://schemas.microsoft.com/office/drawing/2014/main" id="{03FD9F16-FBA9-4DDE-1299-A9FEE6B140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94"/>
          <a:stretch/>
        </p:blipFill>
        <p:spPr bwMode="auto">
          <a:xfrm>
            <a:off x="6684095" y="2277785"/>
            <a:ext cx="4610546" cy="291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1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1B04-A09C-775E-BDB9-7FCEA120A4DE}"/>
              </a:ext>
            </a:extLst>
          </p:cNvPr>
          <p:cNvSpPr>
            <a:spLocks noGrp="1"/>
          </p:cNvSpPr>
          <p:nvPr>
            <p:ph type="title"/>
          </p:nvPr>
        </p:nvSpPr>
        <p:spPr/>
        <p:txBody>
          <a:bodyPr/>
          <a:lstStyle/>
          <a:p>
            <a:r>
              <a:rPr lang="en-US" dirty="0"/>
              <a:t>Rule 1.09</a:t>
            </a:r>
          </a:p>
        </p:txBody>
      </p:sp>
      <p:sp>
        <p:nvSpPr>
          <p:cNvPr id="3" name="Content Placeholder 2">
            <a:extLst>
              <a:ext uri="{FF2B5EF4-FFF2-40B4-BE49-F238E27FC236}">
                <a16:creationId xmlns:a16="http://schemas.microsoft.com/office/drawing/2014/main" id="{9A98BC07-6BCD-04F9-047D-89897EDA4B35}"/>
              </a:ext>
            </a:extLst>
          </p:cNvPr>
          <p:cNvSpPr>
            <a:spLocks noGrp="1"/>
          </p:cNvSpPr>
          <p:nvPr>
            <p:ph idx="1"/>
          </p:nvPr>
        </p:nvSpPr>
        <p:spPr/>
        <p:txBody>
          <a:bodyPr/>
          <a:lstStyle/>
          <a:p>
            <a:r>
              <a:rPr lang="en-US" dirty="0"/>
              <a:t>(a) Without prior consent, a lawyer who personally has </a:t>
            </a:r>
            <a:r>
              <a:rPr lang="en-US" b="1" dirty="0"/>
              <a:t>formerly represented a client</a:t>
            </a:r>
            <a:r>
              <a:rPr lang="en-US" dirty="0"/>
              <a:t> in a matter </a:t>
            </a:r>
            <a:r>
              <a:rPr lang="en-US" b="1" dirty="0"/>
              <a:t>shall not </a:t>
            </a:r>
            <a:r>
              <a:rPr lang="en-US" dirty="0"/>
              <a:t>thereafter represent another person in a matter </a:t>
            </a:r>
            <a:r>
              <a:rPr lang="en-US" b="1" dirty="0"/>
              <a:t>adverse to the former client</a:t>
            </a:r>
            <a:r>
              <a:rPr lang="en-US" dirty="0"/>
              <a:t>: </a:t>
            </a:r>
          </a:p>
          <a:p>
            <a:pPr lvl="1"/>
            <a:r>
              <a:rPr lang="en-US" dirty="0"/>
              <a:t>(1) in which such other person questions the validity of the lawyer's services or work product for the former client; </a:t>
            </a:r>
          </a:p>
          <a:p>
            <a:pPr lvl="1"/>
            <a:r>
              <a:rPr lang="en-US" dirty="0"/>
              <a:t>(2) if the representation in reasonable probability will involve a violation of Rule 1.05; or </a:t>
            </a:r>
          </a:p>
          <a:p>
            <a:pPr lvl="1"/>
            <a:r>
              <a:rPr lang="en-US" dirty="0"/>
              <a:t>(3) if it is the same </a:t>
            </a:r>
            <a:r>
              <a:rPr lang="en-US" b="1" dirty="0"/>
              <a:t>or a substantially related matter</a:t>
            </a:r>
            <a:r>
              <a:rPr lang="en-US" dirty="0"/>
              <a:t>.</a:t>
            </a:r>
          </a:p>
        </p:txBody>
      </p:sp>
    </p:spTree>
    <p:extLst>
      <p:ext uri="{BB962C8B-B14F-4D97-AF65-F5344CB8AC3E}">
        <p14:creationId xmlns:p14="http://schemas.microsoft.com/office/powerpoint/2010/main" val="249907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DD2AC-08D9-1E01-CDDE-E755CD901E45}"/>
              </a:ext>
            </a:extLst>
          </p:cNvPr>
          <p:cNvSpPr>
            <a:spLocks noGrp="1"/>
          </p:cNvSpPr>
          <p:nvPr>
            <p:ph type="title"/>
          </p:nvPr>
        </p:nvSpPr>
        <p:spPr/>
        <p:txBody>
          <a:bodyPr>
            <a:normAutofit/>
          </a:bodyPr>
          <a:lstStyle/>
          <a:p>
            <a:r>
              <a:rPr lang="en-US" dirty="0"/>
              <a:t>Job Changes Within the Legal Profession</a:t>
            </a:r>
          </a:p>
        </p:txBody>
      </p:sp>
      <p:sp>
        <p:nvSpPr>
          <p:cNvPr id="3" name="Content Placeholder 2">
            <a:extLst>
              <a:ext uri="{FF2B5EF4-FFF2-40B4-BE49-F238E27FC236}">
                <a16:creationId xmlns:a16="http://schemas.microsoft.com/office/drawing/2014/main" id="{3092AFF3-CA9E-8BE4-CC39-DE5E6AFA3EFA}"/>
              </a:ext>
            </a:extLst>
          </p:cNvPr>
          <p:cNvSpPr>
            <a:spLocks noGrp="1"/>
          </p:cNvSpPr>
          <p:nvPr>
            <p:ph idx="1"/>
          </p:nvPr>
        </p:nvSpPr>
        <p:spPr>
          <a:xfrm>
            <a:off x="838200" y="1825625"/>
            <a:ext cx="5257800" cy="4351338"/>
          </a:xfrm>
        </p:spPr>
        <p:txBody>
          <a:bodyPr>
            <a:normAutofit/>
          </a:bodyPr>
          <a:lstStyle/>
          <a:p>
            <a:r>
              <a:rPr lang="en-US" b="0" i="0" dirty="0">
                <a:solidFill>
                  <a:srgbClr val="27323A"/>
                </a:solidFill>
                <a:effectLst/>
                <a:latin typeface="Noto Sans Regular"/>
              </a:rPr>
              <a:t>40% of legal professionals are considering a new job.</a:t>
            </a:r>
          </a:p>
          <a:p>
            <a:r>
              <a:rPr lang="en-US" b="0" i="0" dirty="0">
                <a:solidFill>
                  <a:srgbClr val="27323A"/>
                </a:solidFill>
                <a:effectLst/>
                <a:latin typeface="Noto Sans Regular"/>
              </a:rPr>
              <a:t>The government sector increased its hiring for legal roles by 73% compared to the previous year.</a:t>
            </a:r>
          </a:p>
          <a:p>
            <a:r>
              <a:rPr lang="en-US" dirty="0">
                <a:solidFill>
                  <a:srgbClr val="27323A"/>
                </a:solidFill>
                <a:latin typeface="Noto Sans Regular"/>
              </a:rPr>
              <a:t>1% unemployment rate for lawyers (</a:t>
            </a:r>
            <a:r>
              <a:rPr lang="en-US" b="0" i="0" dirty="0">
                <a:solidFill>
                  <a:srgbClr val="27323A"/>
                </a:solidFill>
                <a:effectLst/>
                <a:latin typeface="Noto Sans Regular"/>
              </a:rPr>
              <a:t>national unemployment rate of 3.8% for March 2024).</a:t>
            </a:r>
          </a:p>
          <a:p>
            <a:pPr marL="0" indent="0">
              <a:buNone/>
            </a:pPr>
            <a:r>
              <a:rPr lang="en-US" sz="1400" i="1" dirty="0"/>
              <a:t>2024 Demand for Skilled Talent report by Robert Half</a:t>
            </a:r>
          </a:p>
        </p:txBody>
      </p:sp>
      <p:pic>
        <p:nvPicPr>
          <p:cNvPr id="6" name="Picture 5" descr="A screenshot of a social media post&#10;&#10;Description automatically generated">
            <a:extLst>
              <a:ext uri="{FF2B5EF4-FFF2-40B4-BE49-F238E27FC236}">
                <a16:creationId xmlns:a16="http://schemas.microsoft.com/office/drawing/2014/main" id="{D9134A6A-25D7-2CE8-F422-92C194BE878B}"/>
              </a:ext>
            </a:extLst>
          </p:cNvPr>
          <p:cNvPicPr>
            <a:picLocks noChangeAspect="1"/>
          </p:cNvPicPr>
          <p:nvPr/>
        </p:nvPicPr>
        <p:blipFill rotWithShape="1">
          <a:blip r:embed="rId3"/>
          <a:srcRect l="2420" t="3620" r="3226" b="2001"/>
          <a:stretch/>
        </p:blipFill>
        <p:spPr>
          <a:xfrm>
            <a:off x="6241775" y="1974574"/>
            <a:ext cx="5112026" cy="3491430"/>
          </a:xfrm>
          <a:prstGeom prst="rect">
            <a:avLst/>
          </a:prstGeom>
          <a:ln w="57150">
            <a:solidFill>
              <a:schemeClr val="accent1"/>
            </a:solidFill>
          </a:ln>
        </p:spPr>
      </p:pic>
      <p:sp>
        <p:nvSpPr>
          <p:cNvPr id="7" name="Rectangle 6">
            <a:extLst>
              <a:ext uri="{FF2B5EF4-FFF2-40B4-BE49-F238E27FC236}">
                <a16:creationId xmlns:a16="http://schemas.microsoft.com/office/drawing/2014/main" id="{191D7AD3-1A24-B0B2-B045-A417EBB80EE2}"/>
              </a:ext>
            </a:extLst>
          </p:cNvPr>
          <p:cNvSpPr/>
          <p:nvPr/>
        </p:nvSpPr>
        <p:spPr>
          <a:xfrm>
            <a:off x="6241775" y="2002559"/>
            <a:ext cx="3715025" cy="689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045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1B04-A09C-775E-BDB9-7FCEA120A4DE}"/>
              </a:ext>
            </a:extLst>
          </p:cNvPr>
          <p:cNvSpPr>
            <a:spLocks noGrp="1"/>
          </p:cNvSpPr>
          <p:nvPr>
            <p:ph type="title"/>
          </p:nvPr>
        </p:nvSpPr>
        <p:spPr/>
        <p:txBody>
          <a:bodyPr/>
          <a:lstStyle/>
          <a:p>
            <a:r>
              <a:rPr lang="en-US" dirty="0"/>
              <a:t>Rule 1.10</a:t>
            </a:r>
          </a:p>
        </p:txBody>
      </p:sp>
      <p:sp>
        <p:nvSpPr>
          <p:cNvPr id="3" name="Content Placeholder 2">
            <a:extLst>
              <a:ext uri="{FF2B5EF4-FFF2-40B4-BE49-F238E27FC236}">
                <a16:creationId xmlns:a16="http://schemas.microsoft.com/office/drawing/2014/main" id="{9A98BC07-6BCD-04F9-047D-89897EDA4B35}"/>
              </a:ext>
            </a:extLst>
          </p:cNvPr>
          <p:cNvSpPr>
            <a:spLocks noGrp="1"/>
          </p:cNvSpPr>
          <p:nvPr>
            <p:ph idx="1"/>
          </p:nvPr>
        </p:nvSpPr>
        <p:spPr/>
        <p:txBody>
          <a:bodyPr>
            <a:normAutofit lnSpcReduction="10000"/>
          </a:bodyPr>
          <a:lstStyle/>
          <a:p>
            <a:r>
              <a:rPr lang="en-US" dirty="0"/>
              <a:t>(e) Except as law may otherwise expressly permit, a lawyer serving as a public officer or employee </a:t>
            </a:r>
            <a:r>
              <a:rPr lang="en-US" b="1" dirty="0"/>
              <a:t>shall not</a:t>
            </a:r>
            <a:r>
              <a:rPr lang="en-US" dirty="0"/>
              <a:t>: </a:t>
            </a:r>
          </a:p>
          <a:p>
            <a:pPr lvl="1"/>
            <a:r>
              <a:rPr lang="en-US" dirty="0"/>
              <a:t>(1) </a:t>
            </a:r>
            <a:r>
              <a:rPr lang="en-US" b="1" dirty="0"/>
              <a:t>Participate in a matter</a:t>
            </a:r>
            <a:r>
              <a:rPr lang="en-US" dirty="0"/>
              <a:t> involving a private client when the lawyer had represented that client in the </a:t>
            </a:r>
            <a:r>
              <a:rPr lang="en-US" b="1" dirty="0"/>
              <a:t>same matter while in private practice </a:t>
            </a:r>
            <a:r>
              <a:rPr lang="en-US" dirty="0"/>
              <a:t>or nongovernmental employment, unless under applicable law no one is, or by lawful delegation may be, authorized to act in the lawyer's stead in the matter; or</a:t>
            </a:r>
          </a:p>
          <a:p>
            <a:pPr lvl="1"/>
            <a:r>
              <a:rPr lang="en-US" dirty="0"/>
              <a:t>(2) </a:t>
            </a:r>
            <a:r>
              <a:rPr lang="en-US" b="1" dirty="0"/>
              <a:t>Negotiate for private employment </a:t>
            </a:r>
            <a:r>
              <a:rPr lang="en-US" dirty="0"/>
              <a:t>with any person who is involved as a party or as attorney for a party in a matter in which the lawyer is participating personally and substantially</a:t>
            </a:r>
          </a:p>
        </p:txBody>
      </p:sp>
    </p:spTree>
    <p:extLst>
      <p:ext uri="{BB962C8B-B14F-4D97-AF65-F5344CB8AC3E}">
        <p14:creationId xmlns:p14="http://schemas.microsoft.com/office/powerpoint/2010/main" val="3671083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CE07-7A47-F255-ACE9-5B9ED27A1CDE}"/>
              </a:ext>
            </a:extLst>
          </p:cNvPr>
          <p:cNvSpPr>
            <a:spLocks noGrp="1"/>
          </p:cNvSpPr>
          <p:nvPr>
            <p:ph type="title"/>
          </p:nvPr>
        </p:nvSpPr>
        <p:spPr/>
        <p:txBody>
          <a:bodyPr/>
          <a:lstStyle/>
          <a:p>
            <a:r>
              <a:rPr lang="en-US" dirty="0"/>
              <a:t>Rule 1.10</a:t>
            </a:r>
          </a:p>
        </p:txBody>
      </p:sp>
      <p:sp>
        <p:nvSpPr>
          <p:cNvPr id="3" name="Content Placeholder 2">
            <a:extLst>
              <a:ext uri="{FF2B5EF4-FFF2-40B4-BE49-F238E27FC236}">
                <a16:creationId xmlns:a16="http://schemas.microsoft.com/office/drawing/2014/main" id="{DE8FC080-46D7-A6EA-6DF7-083A9E833076}"/>
              </a:ext>
            </a:extLst>
          </p:cNvPr>
          <p:cNvSpPr>
            <a:spLocks noGrp="1"/>
          </p:cNvSpPr>
          <p:nvPr>
            <p:ph idx="1"/>
          </p:nvPr>
        </p:nvSpPr>
        <p:spPr/>
        <p:txBody>
          <a:bodyPr/>
          <a:lstStyle/>
          <a:p>
            <a:r>
              <a:rPr lang="en-US" dirty="0"/>
              <a:t>(f) As used in this rule, the term </a:t>
            </a:r>
            <a:r>
              <a:rPr lang="en-US" b="1" dirty="0"/>
              <a:t>“matter” </a:t>
            </a:r>
            <a:r>
              <a:rPr lang="en-US" dirty="0"/>
              <a:t>does not include regulation-making or rule-making proceedings or assignments, but includes: </a:t>
            </a:r>
          </a:p>
          <a:p>
            <a:pPr lvl="1"/>
            <a:r>
              <a:rPr lang="en-US" dirty="0"/>
              <a:t>(1) Any adjudicatory proceeding, application, request for a ruling or other determination, contract, claim, controversy, investigation, charge accusation, arrest or other similar, particular transaction involving a specific party or parties; and </a:t>
            </a:r>
          </a:p>
          <a:p>
            <a:pPr lvl="1"/>
            <a:r>
              <a:rPr lang="en-US" dirty="0"/>
              <a:t>(2) any other action or transaction covered by the conflict of interest rules of the appropriate government agency.</a:t>
            </a:r>
          </a:p>
        </p:txBody>
      </p:sp>
    </p:spTree>
    <p:extLst>
      <p:ext uri="{BB962C8B-B14F-4D97-AF65-F5344CB8AC3E}">
        <p14:creationId xmlns:p14="http://schemas.microsoft.com/office/powerpoint/2010/main" val="2985477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DF7E-BF67-3DC8-ED34-3BF8CFA88487}"/>
              </a:ext>
            </a:extLst>
          </p:cNvPr>
          <p:cNvSpPr>
            <a:spLocks noGrp="1"/>
          </p:cNvSpPr>
          <p:nvPr>
            <p:ph type="title"/>
          </p:nvPr>
        </p:nvSpPr>
        <p:spPr/>
        <p:txBody>
          <a:bodyPr>
            <a:normAutofit fontScale="90000"/>
          </a:bodyPr>
          <a:lstStyle/>
          <a:p>
            <a:r>
              <a:rPr lang="en-US" dirty="0"/>
              <a:t>Chapter 2: From a Firm to the Public Sector </a:t>
            </a:r>
            <a:r>
              <a:rPr lang="en-US" b="1" dirty="0"/>
              <a:t>[REVIEW]</a:t>
            </a:r>
            <a:br>
              <a:rPr lang="en-US" dirty="0"/>
            </a:br>
            <a:endParaRPr lang="en-US" dirty="0"/>
          </a:p>
        </p:txBody>
      </p:sp>
      <p:sp>
        <p:nvSpPr>
          <p:cNvPr id="3" name="Content Placeholder 2">
            <a:extLst>
              <a:ext uri="{FF2B5EF4-FFF2-40B4-BE49-F238E27FC236}">
                <a16:creationId xmlns:a16="http://schemas.microsoft.com/office/drawing/2014/main" id="{BEB81848-0635-1C09-101B-FCBD417C9213}"/>
              </a:ext>
            </a:extLst>
          </p:cNvPr>
          <p:cNvSpPr>
            <a:spLocks noGrp="1"/>
          </p:cNvSpPr>
          <p:nvPr>
            <p:ph idx="1"/>
          </p:nvPr>
        </p:nvSpPr>
        <p:spPr>
          <a:xfrm>
            <a:off x="1130271" y="2171769"/>
            <a:ext cx="4965730" cy="3294576"/>
          </a:xfrm>
        </p:spPr>
        <p:txBody>
          <a:bodyPr/>
          <a:lstStyle/>
          <a:p>
            <a:r>
              <a:rPr lang="en-US" dirty="0"/>
              <a:t>Sam decides to depart from New Law Firm, PC to the Public Utility Commission of Texas (PUCT).</a:t>
            </a:r>
          </a:p>
          <a:p>
            <a:r>
              <a:rPr lang="en-US" dirty="0"/>
              <a:t>He looks forward to gaining the public sector perspective of the matters he worked on at New Law Firm, PC. </a:t>
            </a:r>
          </a:p>
        </p:txBody>
      </p:sp>
      <p:pic>
        <p:nvPicPr>
          <p:cNvPr id="7170" name="Picture 2" descr="Public Utility Commission of Texas (KXAN Photo/Frank Martinez)">
            <a:extLst>
              <a:ext uri="{FF2B5EF4-FFF2-40B4-BE49-F238E27FC236}">
                <a16:creationId xmlns:a16="http://schemas.microsoft.com/office/drawing/2014/main" id="{03FD9F16-FBA9-4DDE-1299-A9FEE6B140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94"/>
          <a:stretch/>
        </p:blipFill>
        <p:spPr bwMode="auto">
          <a:xfrm>
            <a:off x="6684095" y="2277785"/>
            <a:ext cx="4610546" cy="2917066"/>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Checkmark with solid fill">
            <a:extLst>
              <a:ext uri="{FF2B5EF4-FFF2-40B4-BE49-F238E27FC236}">
                <a16:creationId xmlns:a16="http://schemas.microsoft.com/office/drawing/2014/main" id="{99916097-7101-65D2-CA2A-B9BFFFABC2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2286929"/>
            <a:ext cx="914400" cy="914400"/>
          </a:xfrm>
          <a:prstGeom prst="rect">
            <a:avLst/>
          </a:prstGeom>
        </p:spPr>
      </p:pic>
      <p:pic>
        <p:nvPicPr>
          <p:cNvPr id="7" name="Graphic 6" descr="Close with solid fill">
            <a:extLst>
              <a:ext uri="{FF2B5EF4-FFF2-40B4-BE49-F238E27FC236}">
                <a16:creationId xmlns:a16="http://schemas.microsoft.com/office/drawing/2014/main" id="{904788F6-9678-00D7-4DC6-2702F94EB1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7192" y="3632003"/>
            <a:ext cx="914400" cy="914400"/>
          </a:xfrm>
          <a:prstGeom prst="rect">
            <a:avLst/>
          </a:prstGeom>
        </p:spPr>
      </p:pic>
    </p:spTree>
    <p:extLst>
      <p:ext uri="{BB962C8B-B14F-4D97-AF65-F5344CB8AC3E}">
        <p14:creationId xmlns:p14="http://schemas.microsoft.com/office/powerpoint/2010/main" val="137438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DF7E-BF67-3DC8-ED34-3BF8CFA88487}"/>
              </a:ext>
            </a:extLst>
          </p:cNvPr>
          <p:cNvSpPr>
            <a:spLocks noGrp="1"/>
          </p:cNvSpPr>
          <p:nvPr>
            <p:ph type="title"/>
          </p:nvPr>
        </p:nvSpPr>
        <p:spPr/>
        <p:txBody>
          <a:bodyPr>
            <a:normAutofit fontScale="90000"/>
          </a:bodyPr>
          <a:lstStyle/>
          <a:p>
            <a:r>
              <a:rPr lang="en-US" dirty="0"/>
              <a:t>Chapter 3: From the Public Sector to the Private Sector</a:t>
            </a:r>
            <a:br>
              <a:rPr lang="en-US" dirty="0"/>
            </a:br>
            <a:endParaRPr lang="en-US" dirty="0"/>
          </a:p>
        </p:txBody>
      </p:sp>
      <p:sp>
        <p:nvSpPr>
          <p:cNvPr id="3" name="Content Placeholder 2">
            <a:extLst>
              <a:ext uri="{FF2B5EF4-FFF2-40B4-BE49-F238E27FC236}">
                <a16:creationId xmlns:a16="http://schemas.microsoft.com/office/drawing/2014/main" id="{BEB81848-0635-1C09-101B-FCBD417C9213}"/>
              </a:ext>
            </a:extLst>
          </p:cNvPr>
          <p:cNvSpPr>
            <a:spLocks noGrp="1"/>
          </p:cNvSpPr>
          <p:nvPr>
            <p:ph idx="1"/>
          </p:nvPr>
        </p:nvSpPr>
        <p:spPr>
          <a:xfrm>
            <a:off x="1130271" y="2171769"/>
            <a:ext cx="5224230" cy="3294576"/>
          </a:xfrm>
        </p:spPr>
        <p:txBody>
          <a:bodyPr>
            <a:normAutofit/>
          </a:bodyPr>
          <a:lstStyle/>
          <a:p>
            <a:r>
              <a:rPr lang="en-US" dirty="0"/>
              <a:t>Sam is preparing to leave the PUCT.</a:t>
            </a:r>
          </a:p>
          <a:p>
            <a:r>
              <a:rPr lang="en-US" dirty="0"/>
              <a:t>He believes that because he is coming from the public sector, there are no restrictions to his employment.</a:t>
            </a:r>
          </a:p>
          <a:p>
            <a:r>
              <a:rPr lang="en-US" dirty="0"/>
              <a:t>He also believes that because his work was subject to open records requests, he has no potential conflicts.</a:t>
            </a:r>
          </a:p>
          <a:p>
            <a:pPr marL="0" indent="0">
              <a:buNone/>
            </a:pPr>
            <a:endParaRPr lang="en-US" dirty="0"/>
          </a:p>
        </p:txBody>
      </p:sp>
      <p:pic>
        <p:nvPicPr>
          <p:cNvPr id="8196" name="Picture 4" descr="How To Make Your Law Firm Stand Out | Stacey E. Burke, P.C.">
            <a:extLst>
              <a:ext uri="{FF2B5EF4-FFF2-40B4-BE49-F238E27FC236}">
                <a16:creationId xmlns:a16="http://schemas.microsoft.com/office/drawing/2014/main" id="{E5CE11AD-8E8E-F2F4-B1A6-20361A9E9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087" y="2171769"/>
            <a:ext cx="514508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821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F3C7-860E-D979-AA51-3ECD5D0738BF}"/>
              </a:ext>
            </a:extLst>
          </p:cNvPr>
          <p:cNvSpPr>
            <a:spLocks noGrp="1"/>
          </p:cNvSpPr>
          <p:nvPr>
            <p:ph type="title"/>
          </p:nvPr>
        </p:nvSpPr>
        <p:spPr/>
        <p:txBody>
          <a:bodyPr>
            <a:normAutofit/>
          </a:bodyPr>
          <a:lstStyle/>
          <a:p>
            <a:r>
              <a:rPr lang="en-US" dirty="0"/>
              <a:t>Standards of Conduct and Conflict of Interest Provisions under the Government Code</a:t>
            </a:r>
          </a:p>
        </p:txBody>
      </p:sp>
      <p:sp>
        <p:nvSpPr>
          <p:cNvPr id="3" name="Content Placeholder 2">
            <a:extLst>
              <a:ext uri="{FF2B5EF4-FFF2-40B4-BE49-F238E27FC236}">
                <a16:creationId xmlns:a16="http://schemas.microsoft.com/office/drawing/2014/main" id="{EE4834EA-0744-9FC9-116A-7488301FF7E7}"/>
              </a:ext>
            </a:extLst>
          </p:cNvPr>
          <p:cNvSpPr>
            <a:spLocks noGrp="1"/>
          </p:cNvSpPr>
          <p:nvPr>
            <p:ph idx="1"/>
          </p:nvPr>
        </p:nvSpPr>
        <p:spPr/>
        <p:txBody>
          <a:bodyPr>
            <a:noAutofit/>
          </a:bodyPr>
          <a:lstStyle/>
          <a:p>
            <a:r>
              <a:rPr lang="en-US" sz="1800" dirty="0"/>
              <a:t>Sec. 572.051(a) A state officer or employee should not: …</a:t>
            </a:r>
          </a:p>
          <a:p>
            <a:pPr marL="0" indent="0">
              <a:buNone/>
            </a:pPr>
            <a:r>
              <a:rPr lang="en-US" sz="1800" dirty="0"/>
              <a:t>(2) </a:t>
            </a:r>
            <a:r>
              <a:rPr lang="en-US" sz="1800" b="1" dirty="0"/>
              <a:t>accept other employment or engage in a business or professional activity</a:t>
            </a:r>
            <a:r>
              <a:rPr lang="en-US" sz="1800" dirty="0"/>
              <a:t> that the officer or employee might reasonably expect would require or induce the officer or employee to </a:t>
            </a:r>
            <a:r>
              <a:rPr lang="en-US" sz="1800" b="1" dirty="0"/>
              <a:t>disclose confidential information acquired by reason of the official position</a:t>
            </a:r>
            <a:r>
              <a:rPr lang="en-US" sz="1800" dirty="0"/>
              <a:t>;</a:t>
            </a:r>
          </a:p>
          <a:p>
            <a:pPr marL="0" indent="0">
              <a:buNone/>
            </a:pPr>
            <a:r>
              <a:rPr lang="en-US" sz="1800" dirty="0"/>
              <a:t>(3) accept other employment or compensation that could reasonably be expected to impair the officer's or employee's independence of judgment in the performance of the officer's or employee's official duties; …</a:t>
            </a:r>
          </a:p>
          <a:p>
            <a:pPr marL="0" indent="0">
              <a:buNone/>
            </a:pPr>
            <a:br>
              <a:rPr lang="en-US" sz="1800" dirty="0"/>
            </a:br>
            <a:endParaRPr lang="en-US" sz="1800" dirty="0"/>
          </a:p>
        </p:txBody>
      </p:sp>
    </p:spTree>
    <p:extLst>
      <p:ext uri="{BB962C8B-B14F-4D97-AF65-F5344CB8AC3E}">
        <p14:creationId xmlns:p14="http://schemas.microsoft.com/office/powerpoint/2010/main" val="2287008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37E8-66B2-1DD0-7DBF-21FFC6AE3E6C}"/>
              </a:ext>
            </a:extLst>
          </p:cNvPr>
          <p:cNvSpPr>
            <a:spLocks noGrp="1"/>
          </p:cNvSpPr>
          <p:nvPr>
            <p:ph type="title"/>
          </p:nvPr>
        </p:nvSpPr>
        <p:spPr/>
        <p:txBody>
          <a:bodyPr/>
          <a:lstStyle/>
          <a:p>
            <a:r>
              <a:rPr lang="en-US" dirty="0"/>
              <a:t>Future Employment Prohibitions</a:t>
            </a:r>
          </a:p>
        </p:txBody>
      </p:sp>
      <p:sp>
        <p:nvSpPr>
          <p:cNvPr id="3" name="Content Placeholder 2">
            <a:extLst>
              <a:ext uri="{FF2B5EF4-FFF2-40B4-BE49-F238E27FC236}">
                <a16:creationId xmlns:a16="http://schemas.microsoft.com/office/drawing/2014/main" id="{4521EC71-BBAD-9608-545F-6EE97B8B4B69}"/>
              </a:ext>
            </a:extLst>
          </p:cNvPr>
          <p:cNvSpPr>
            <a:spLocks noGrp="1"/>
          </p:cNvSpPr>
          <p:nvPr>
            <p:ph idx="1"/>
          </p:nvPr>
        </p:nvSpPr>
        <p:spPr/>
        <p:txBody>
          <a:bodyPr>
            <a:normAutofit fontScale="92500" lnSpcReduction="10000"/>
          </a:bodyPr>
          <a:lstStyle/>
          <a:p>
            <a:r>
              <a:rPr lang="en-US" dirty="0"/>
              <a:t>Three “Revolving Door” Restrictions</a:t>
            </a:r>
          </a:p>
          <a:p>
            <a:pPr marL="800100" lvl="1" indent="-342900">
              <a:buFont typeface="+mj-lt"/>
              <a:buAutoNum type="arabicPeriod"/>
            </a:pPr>
            <a:r>
              <a:rPr lang="en-US" u="sng" dirty="0"/>
              <a:t>F</a:t>
            </a:r>
            <a:r>
              <a:rPr lang="en-US" b="0" i="0" u="sng" dirty="0">
                <a:effectLst/>
              </a:rPr>
              <a:t>ormer </a:t>
            </a:r>
            <a:r>
              <a:rPr lang="en-US" u="sng" dirty="0"/>
              <a:t>S</a:t>
            </a:r>
            <a:r>
              <a:rPr lang="en-US" b="0" i="0" u="sng" dirty="0">
                <a:effectLst/>
              </a:rPr>
              <a:t>tate </a:t>
            </a:r>
            <a:r>
              <a:rPr lang="en-US" u="sng" dirty="0"/>
              <a:t>O</a:t>
            </a:r>
            <a:r>
              <a:rPr lang="en-US" b="0" i="0" u="sng" dirty="0">
                <a:effectLst/>
              </a:rPr>
              <a:t>fficer or Employee of a State </a:t>
            </a:r>
            <a:r>
              <a:rPr lang="en-US" u="sng" dirty="0"/>
              <a:t>A</a:t>
            </a:r>
            <a:r>
              <a:rPr lang="en-US" b="0" i="0" u="sng" dirty="0">
                <a:effectLst/>
              </a:rPr>
              <a:t>gency</a:t>
            </a:r>
            <a:r>
              <a:rPr lang="en-US" u="sng" dirty="0"/>
              <a:t>:</a:t>
            </a:r>
            <a:r>
              <a:rPr lang="en-US" dirty="0"/>
              <a:t> </a:t>
            </a:r>
            <a:r>
              <a:rPr lang="en-US" b="0" i="0" dirty="0">
                <a:effectLst/>
              </a:rPr>
              <a:t>For two years after you cease to be a state officer or employee of an agency, you may not accept employment from a person if you participated on behalf of the state agency in a procurement or contract negotiation involving that person.</a:t>
            </a:r>
          </a:p>
          <a:p>
            <a:pPr marL="800100" lvl="1" indent="-342900">
              <a:buFont typeface="+mj-lt"/>
              <a:buAutoNum type="arabicPeriod"/>
            </a:pPr>
            <a:r>
              <a:rPr lang="en-US" b="0" i="0" u="sng" dirty="0">
                <a:effectLst/>
              </a:rPr>
              <a:t>Former Board Member Or Executive Director Of A Regulatory Agency:</a:t>
            </a:r>
            <a:r>
              <a:rPr lang="en-US" b="0" i="0" dirty="0">
                <a:effectLst/>
              </a:rPr>
              <a:t> For two years after you cease to be a member of the board, you may not make any communication to or appearance before an officer or employee of the board on behalf of any person with the intent to influence agency action in connection with any matter on which that person seeks official action.</a:t>
            </a:r>
          </a:p>
        </p:txBody>
      </p:sp>
    </p:spTree>
    <p:extLst>
      <p:ext uri="{BB962C8B-B14F-4D97-AF65-F5344CB8AC3E}">
        <p14:creationId xmlns:p14="http://schemas.microsoft.com/office/powerpoint/2010/main" val="8291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37E8-66B2-1DD0-7DBF-21FFC6AE3E6C}"/>
              </a:ext>
            </a:extLst>
          </p:cNvPr>
          <p:cNvSpPr>
            <a:spLocks noGrp="1"/>
          </p:cNvSpPr>
          <p:nvPr>
            <p:ph type="title"/>
          </p:nvPr>
        </p:nvSpPr>
        <p:spPr/>
        <p:txBody>
          <a:bodyPr/>
          <a:lstStyle/>
          <a:p>
            <a:r>
              <a:rPr lang="en-US" dirty="0"/>
              <a:t>Future Employment Prohibitions (Cont.)</a:t>
            </a:r>
          </a:p>
        </p:txBody>
      </p:sp>
      <p:sp>
        <p:nvSpPr>
          <p:cNvPr id="3" name="Content Placeholder 2">
            <a:extLst>
              <a:ext uri="{FF2B5EF4-FFF2-40B4-BE49-F238E27FC236}">
                <a16:creationId xmlns:a16="http://schemas.microsoft.com/office/drawing/2014/main" id="{4521EC71-BBAD-9608-545F-6EE97B8B4B69}"/>
              </a:ext>
            </a:extLst>
          </p:cNvPr>
          <p:cNvSpPr>
            <a:spLocks noGrp="1"/>
          </p:cNvSpPr>
          <p:nvPr>
            <p:ph idx="1"/>
          </p:nvPr>
        </p:nvSpPr>
        <p:spPr>
          <a:xfrm>
            <a:off x="1130270" y="2171769"/>
            <a:ext cx="9603275" cy="3569274"/>
          </a:xfrm>
        </p:spPr>
        <p:txBody>
          <a:bodyPr>
            <a:normAutofit lnSpcReduction="10000"/>
          </a:bodyPr>
          <a:lstStyle/>
          <a:p>
            <a:r>
              <a:rPr lang="en-US" dirty="0"/>
              <a:t>Three “Revolving Door” Restrictions</a:t>
            </a:r>
          </a:p>
          <a:p>
            <a:pPr marL="800100" lvl="1" indent="-342900">
              <a:buFont typeface="+mj-lt"/>
              <a:buAutoNum type="arabicPeriod" startAt="3"/>
            </a:pPr>
            <a:r>
              <a:rPr lang="en-US" b="0" i="0" u="sng" dirty="0">
                <a:effectLst/>
              </a:rPr>
              <a:t>Former Board Members and Executive Directors of Regulatory Agencies or Employees Compensated Above $36,976/year</a:t>
            </a:r>
            <a:r>
              <a:rPr lang="en-US" b="0" i="0" dirty="0">
                <a:effectLst/>
              </a:rPr>
              <a:t>: may </a:t>
            </a:r>
            <a:r>
              <a:rPr lang="en-US" b="0" i="1" dirty="0">
                <a:effectLst/>
              </a:rPr>
              <a:t>never</a:t>
            </a:r>
            <a:r>
              <a:rPr lang="en-US" b="0" i="0" dirty="0">
                <a:effectLst/>
              </a:rPr>
              <a:t> represent a person or receive compensation for services rendered on behalf of any person regarding a “particular matter” in which he or she “participated” while serving with the agency. </a:t>
            </a:r>
          </a:p>
          <a:p>
            <a:pPr lvl="2"/>
            <a:r>
              <a:rPr lang="en-US" b="0" i="0" dirty="0">
                <a:effectLst/>
              </a:rPr>
              <a:t>A “particular matter” is a </a:t>
            </a:r>
            <a:r>
              <a:rPr lang="en-US" b="0" i="1" dirty="0">
                <a:effectLst/>
              </a:rPr>
              <a:t>specific</a:t>
            </a:r>
            <a:r>
              <a:rPr lang="en-US" b="0" i="0" dirty="0">
                <a:effectLst/>
              </a:rPr>
              <a:t> matter before the agency, such as an investigation, application, contract, rulemaking proceeding, administrative proceeding, request for a ruling, etc. </a:t>
            </a:r>
          </a:p>
          <a:p>
            <a:pPr lvl="2"/>
            <a:r>
              <a:rPr lang="en-US" b="0" i="0" dirty="0">
                <a:effectLst/>
              </a:rPr>
              <a:t>It does not prohibit you from working on the </a:t>
            </a:r>
            <a:r>
              <a:rPr lang="en-US" b="0" i="1" dirty="0">
                <a:effectLst/>
              </a:rPr>
              <a:t>type of matters</a:t>
            </a:r>
            <a:r>
              <a:rPr lang="en-US" b="0" i="0" dirty="0">
                <a:effectLst/>
              </a:rPr>
              <a:t> you worked on at the agency. </a:t>
            </a:r>
            <a:r>
              <a:rPr lang="en-US" b="0" i="1" dirty="0">
                <a:effectLst/>
              </a:rPr>
              <a:t>This restriction lasts forever</a:t>
            </a:r>
            <a:r>
              <a:rPr lang="en-US" b="0" i="0" dirty="0">
                <a:effectLst/>
              </a:rPr>
              <a:t>.</a:t>
            </a:r>
          </a:p>
        </p:txBody>
      </p:sp>
    </p:spTree>
    <p:extLst>
      <p:ext uri="{BB962C8B-B14F-4D97-AF65-F5344CB8AC3E}">
        <p14:creationId xmlns:p14="http://schemas.microsoft.com/office/powerpoint/2010/main" val="295361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37E8-66B2-1DD0-7DBF-21FFC6AE3E6C}"/>
              </a:ext>
            </a:extLst>
          </p:cNvPr>
          <p:cNvSpPr>
            <a:spLocks noGrp="1"/>
          </p:cNvSpPr>
          <p:nvPr>
            <p:ph type="title"/>
          </p:nvPr>
        </p:nvSpPr>
        <p:spPr/>
        <p:txBody>
          <a:bodyPr/>
          <a:lstStyle/>
          <a:p>
            <a:r>
              <a:rPr lang="en-US" dirty="0"/>
              <a:t>PURA Sec. 12.155</a:t>
            </a:r>
          </a:p>
        </p:txBody>
      </p:sp>
      <p:sp>
        <p:nvSpPr>
          <p:cNvPr id="3" name="Content Placeholder 2">
            <a:extLst>
              <a:ext uri="{FF2B5EF4-FFF2-40B4-BE49-F238E27FC236}">
                <a16:creationId xmlns:a16="http://schemas.microsoft.com/office/drawing/2014/main" id="{4521EC71-BBAD-9608-545F-6EE97B8B4B69}"/>
              </a:ext>
            </a:extLst>
          </p:cNvPr>
          <p:cNvSpPr>
            <a:spLocks noGrp="1"/>
          </p:cNvSpPr>
          <p:nvPr>
            <p:ph idx="1"/>
          </p:nvPr>
        </p:nvSpPr>
        <p:spPr/>
        <p:txBody>
          <a:bodyPr>
            <a:normAutofit/>
          </a:bodyPr>
          <a:lstStyle/>
          <a:p>
            <a:r>
              <a:rPr lang="en-US" dirty="0"/>
              <a:t>(a) A commissioner, a commission employee, or an employee of the State Office of Administrative Hearings involved in hearing utility cases </a:t>
            </a:r>
            <a:r>
              <a:rPr lang="en-US" b="1" dirty="0"/>
              <a:t>may not</a:t>
            </a:r>
            <a:r>
              <a:rPr lang="en-US" dirty="0"/>
              <a:t>:</a:t>
            </a:r>
          </a:p>
          <a:p>
            <a:pPr marL="457200" lvl="1" indent="0">
              <a:buNone/>
            </a:pPr>
            <a:r>
              <a:rPr lang="en-US" dirty="0"/>
              <a:t>(1) be employed by a public utility that was in the scope of the commissioner's or employee's official responsibility while the commissioner or employee was associated with the commission or the State Office of Administrative Hearings; or </a:t>
            </a:r>
          </a:p>
          <a:p>
            <a:pPr marL="457200" lvl="1" indent="0">
              <a:buNone/>
            </a:pPr>
            <a:r>
              <a:rPr lang="en-US" dirty="0"/>
              <a:t>(2) represent a person before the commission or State Office of Administrative Hearings or a court [for matters in which they were involved]</a:t>
            </a:r>
          </a:p>
          <a:p>
            <a:r>
              <a:rPr lang="en-US" dirty="0"/>
              <a:t>2 year prohibition for Commissioners; 1 year for commission and SOAH staff </a:t>
            </a:r>
          </a:p>
          <a:p>
            <a:pPr marL="457200" lvl="1" indent="0">
              <a:buNone/>
            </a:pPr>
            <a:endParaRPr lang="en-US" dirty="0"/>
          </a:p>
        </p:txBody>
      </p:sp>
    </p:spTree>
    <p:extLst>
      <p:ext uri="{BB962C8B-B14F-4D97-AF65-F5344CB8AC3E}">
        <p14:creationId xmlns:p14="http://schemas.microsoft.com/office/powerpoint/2010/main" val="3857712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F3916-F665-1798-0476-D6A871845521}"/>
              </a:ext>
            </a:extLst>
          </p:cNvPr>
          <p:cNvSpPr>
            <a:spLocks noGrp="1"/>
          </p:cNvSpPr>
          <p:nvPr>
            <p:ph type="title"/>
          </p:nvPr>
        </p:nvSpPr>
        <p:spPr/>
        <p:txBody>
          <a:bodyPr/>
          <a:lstStyle/>
          <a:p>
            <a:r>
              <a:rPr lang="en-US" dirty="0"/>
              <a:t>Rule 1.05(b)(3)</a:t>
            </a:r>
          </a:p>
        </p:txBody>
      </p:sp>
      <p:sp>
        <p:nvSpPr>
          <p:cNvPr id="3" name="Content Placeholder 2">
            <a:extLst>
              <a:ext uri="{FF2B5EF4-FFF2-40B4-BE49-F238E27FC236}">
                <a16:creationId xmlns:a16="http://schemas.microsoft.com/office/drawing/2014/main" id="{DB1B3622-36C3-69B5-EE53-DD5350803292}"/>
              </a:ext>
            </a:extLst>
          </p:cNvPr>
          <p:cNvSpPr>
            <a:spLocks noGrp="1"/>
          </p:cNvSpPr>
          <p:nvPr>
            <p:ph idx="1"/>
          </p:nvPr>
        </p:nvSpPr>
        <p:spPr/>
        <p:txBody>
          <a:bodyPr>
            <a:normAutofit lnSpcReduction="10000"/>
          </a:bodyPr>
          <a:lstStyle/>
          <a:p>
            <a:r>
              <a:rPr lang="en-US" dirty="0"/>
              <a:t>(b)… a lawyer shall not knowingly:</a:t>
            </a:r>
          </a:p>
          <a:p>
            <a:pPr marL="457200" lvl="1" indent="0">
              <a:buNone/>
            </a:pPr>
            <a:r>
              <a:rPr lang="en-US" dirty="0"/>
              <a:t>…</a:t>
            </a:r>
          </a:p>
          <a:p>
            <a:pPr marL="457200" lvl="1" indent="0">
              <a:buNone/>
            </a:pPr>
            <a:r>
              <a:rPr lang="en-US" dirty="0"/>
              <a:t>(3) Use confidential information of a former client to the disadvantage of the former client after the representation is concluded unless the former client consents after consultation or the confidential information has become </a:t>
            </a:r>
            <a:r>
              <a:rPr lang="en-US" b="1" dirty="0"/>
              <a:t>generally known</a:t>
            </a:r>
            <a:r>
              <a:rPr lang="en-US" dirty="0"/>
              <a:t>.</a:t>
            </a:r>
          </a:p>
          <a:p>
            <a:r>
              <a:rPr lang="en-US" dirty="0"/>
              <a:t>Generally Known – “information that is </a:t>
            </a:r>
            <a:r>
              <a:rPr lang="en-US" b="1" dirty="0"/>
              <a:t>actually known</a:t>
            </a:r>
            <a:r>
              <a:rPr lang="en-US" dirty="0"/>
              <a:t> to some members of the general public and is </a:t>
            </a:r>
            <a:r>
              <a:rPr lang="en-US" b="1" dirty="0"/>
              <a:t>not merely available</a:t>
            </a:r>
            <a:r>
              <a:rPr lang="en-US" dirty="0"/>
              <a:t> to be known if members of the general public choose to look…”. E.O. 595 (February 2010).</a:t>
            </a:r>
          </a:p>
        </p:txBody>
      </p:sp>
    </p:spTree>
    <p:extLst>
      <p:ext uri="{BB962C8B-B14F-4D97-AF65-F5344CB8AC3E}">
        <p14:creationId xmlns:p14="http://schemas.microsoft.com/office/powerpoint/2010/main" val="548806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DF7E-BF67-3DC8-ED34-3BF8CFA88487}"/>
              </a:ext>
            </a:extLst>
          </p:cNvPr>
          <p:cNvSpPr>
            <a:spLocks noGrp="1"/>
          </p:cNvSpPr>
          <p:nvPr>
            <p:ph type="title"/>
          </p:nvPr>
        </p:nvSpPr>
        <p:spPr/>
        <p:txBody>
          <a:bodyPr>
            <a:normAutofit fontScale="90000"/>
          </a:bodyPr>
          <a:lstStyle/>
          <a:p>
            <a:r>
              <a:rPr lang="en-US" dirty="0"/>
              <a:t>Chapter 3: From the Public Sector to the Private Sector </a:t>
            </a:r>
            <a:r>
              <a:rPr lang="en-US" b="1" dirty="0"/>
              <a:t>[REVIEW]</a:t>
            </a:r>
            <a:br>
              <a:rPr lang="en-US" dirty="0"/>
            </a:br>
            <a:endParaRPr lang="en-US" dirty="0"/>
          </a:p>
        </p:txBody>
      </p:sp>
      <p:sp>
        <p:nvSpPr>
          <p:cNvPr id="3" name="Content Placeholder 2">
            <a:extLst>
              <a:ext uri="{FF2B5EF4-FFF2-40B4-BE49-F238E27FC236}">
                <a16:creationId xmlns:a16="http://schemas.microsoft.com/office/drawing/2014/main" id="{BEB81848-0635-1C09-101B-FCBD417C9213}"/>
              </a:ext>
            </a:extLst>
          </p:cNvPr>
          <p:cNvSpPr>
            <a:spLocks noGrp="1"/>
          </p:cNvSpPr>
          <p:nvPr>
            <p:ph idx="1"/>
          </p:nvPr>
        </p:nvSpPr>
        <p:spPr>
          <a:xfrm>
            <a:off x="1130271" y="2171769"/>
            <a:ext cx="5224230" cy="3294576"/>
          </a:xfrm>
        </p:spPr>
        <p:txBody>
          <a:bodyPr>
            <a:normAutofit/>
          </a:bodyPr>
          <a:lstStyle/>
          <a:p>
            <a:r>
              <a:rPr lang="en-US" dirty="0"/>
              <a:t>Sam is preparing to leave the PUCT.</a:t>
            </a:r>
          </a:p>
          <a:p>
            <a:r>
              <a:rPr lang="en-US" dirty="0"/>
              <a:t>He believes that because he is coming from the public sector, there are no restrictions to his employment.</a:t>
            </a:r>
          </a:p>
          <a:p>
            <a:r>
              <a:rPr lang="en-US" dirty="0"/>
              <a:t>He also believes that because his work was subject to open records requests, he has no potential conflicts.</a:t>
            </a:r>
          </a:p>
          <a:p>
            <a:pPr marL="0" indent="0">
              <a:buNone/>
            </a:pPr>
            <a:endParaRPr lang="en-US" dirty="0"/>
          </a:p>
        </p:txBody>
      </p:sp>
      <p:pic>
        <p:nvPicPr>
          <p:cNvPr id="8196" name="Picture 4" descr="How To Make Your Law Firm Stand Out | Stacey E. Burke, P.C.">
            <a:extLst>
              <a:ext uri="{FF2B5EF4-FFF2-40B4-BE49-F238E27FC236}">
                <a16:creationId xmlns:a16="http://schemas.microsoft.com/office/drawing/2014/main" id="{E5CE11AD-8E8E-F2F4-B1A6-20361A9E9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087" y="2171769"/>
            <a:ext cx="514508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Close with solid fill">
            <a:extLst>
              <a:ext uri="{FF2B5EF4-FFF2-40B4-BE49-F238E27FC236}">
                <a16:creationId xmlns:a16="http://schemas.microsoft.com/office/drawing/2014/main" id="{2BECE44D-4F09-CED7-1872-66666E4209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4747" y="2754179"/>
            <a:ext cx="914400" cy="914400"/>
          </a:xfrm>
          <a:prstGeom prst="rect">
            <a:avLst/>
          </a:prstGeom>
        </p:spPr>
      </p:pic>
      <p:pic>
        <p:nvPicPr>
          <p:cNvPr id="5" name="Graphic 4" descr="Close with solid fill">
            <a:extLst>
              <a:ext uri="{FF2B5EF4-FFF2-40B4-BE49-F238E27FC236}">
                <a16:creationId xmlns:a16="http://schemas.microsoft.com/office/drawing/2014/main" id="{E5A96DCE-C798-5469-8E7A-EA6EBA7B4A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0843" y="3985571"/>
            <a:ext cx="914400" cy="914400"/>
          </a:xfrm>
          <a:prstGeom prst="rect">
            <a:avLst/>
          </a:prstGeom>
        </p:spPr>
      </p:pic>
    </p:spTree>
    <p:extLst>
      <p:ext uri="{BB962C8B-B14F-4D97-AF65-F5344CB8AC3E}">
        <p14:creationId xmlns:p14="http://schemas.microsoft.com/office/powerpoint/2010/main" val="20352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AFB7-1C7F-D271-95BC-1FC232691324}"/>
              </a:ext>
            </a:extLst>
          </p:cNvPr>
          <p:cNvSpPr>
            <a:spLocks noGrp="1"/>
          </p:cNvSpPr>
          <p:nvPr>
            <p:ph type="title"/>
          </p:nvPr>
        </p:nvSpPr>
        <p:spPr/>
        <p:txBody>
          <a:bodyPr/>
          <a:lstStyle/>
          <a:p>
            <a:r>
              <a:rPr lang="en-US" dirty="0"/>
              <a:t>My Chapters</a:t>
            </a:r>
          </a:p>
        </p:txBody>
      </p:sp>
      <p:graphicFrame>
        <p:nvGraphicFramePr>
          <p:cNvPr id="1030" name="Content Placeholder 2">
            <a:extLst>
              <a:ext uri="{FF2B5EF4-FFF2-40B4-BE49-F238E27FC236}">
                <a16:creationId xmlns:a16="http://schemas.microsoft.com/office/drawing/2014/main" id="{7775EBEA-6341-639A-8B25-7BCC98D49EEC}"/>
              </a:ext>
            </a:extLst>
          </p:cNvPr>
          <p:cNvGraphicFramePr>
            <a:graphicFrameLocks noGrp="1"/>
          </p:cNvGraphicFramePr>
          <p:nvPr>
            <p:ph idx="1"/>
            <p:extLst>
              <p:ext uri="{D42A27DB-BD31-4B8C-83A1-F6EECF244321}">
                <p14:modId xmlns:p14="http://schemas.microsoft.com/office/powerpoint/2010/main" val="1697805810"/>
              </p:ext>
            </p:extLst>
          </p:nvPr>
        </p:nvGraphicFramePr>
        <p:xfrm>
          <a:off x="467138" y="1535661"/>
          <a:ext cx="7139609" cy="4535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State seal of Texas Logo PNG Vector">
            <a:extLst>
              <a:ext uri="{FF2B5EF4-FFF2-40B4-BE49-F238E27FC236}">
                <a16:creationId xmlns:a16="http://schemas.microsoft.com/office/drawing/2014/main" id="{53FB56D2-987D-D505-4A28-E5A636A4E0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8045" y="2040691"/>
            <a:ext cx="1622319" cy="161691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descr="A blue and white circular logo&#10;&#10;Description automatically generated">
            <a:extLst>
              <a:ext uri="{FF2B5EF4-FFF2-40B4-BE49-F238E27FC236}">
                <a16:creationId xmlns:a16="http://schemas.microsoft.com/office/drawing/2014/main" id="{285CA071-A641-B38C-8296-02FE0DCA79EA}"/>
              </a:ext>
            </a:extLst>
          </p:cNvPr>
          <p:cNvPicPr>
            <a:picLocks noChangeAspect="1"/>
          </p:cNvPicPr>
          <p:nvPr/>
        </p:nvPicPr>
        <p:blipFill>
          <a:blip r:embed="rId9"/>
          <a:stretch>
            <a:fillRect/>
          </a:stretch>
        </p:blipFill>
        <p:spPr>
          <a:xfrm>
            <a:off x="8298045" y="4690725"/>
            <a:ext cx="2807277" cy="1310063"/>
          </a:xfrm>
          <a:prstGeom prst="rect">
            <a:avLst/>
          </a:prstGeom>
        </p:spPr>
      </p:pic>
      <p:sp>
        <p:nvSpPr>
          <p:cNvPr id="6" name="TextBox 5">
            <a:extLst>
              <a:ext uri="{FF2B5EF4-FFF2-40B4-BE49-F238E27FC236}">
                <a16:creationId xmlns:a16="http://schemas.microsoft.com/office/drawing/2014/main" id="{952371B0-0372-2BED-C2FE-646095FDA4EB}"/>
              </a:ext>
            </a:extLst>
          </p:cNvPr>
          <p:cNvSpPr txBox="1"/>
          <p:nvPr/>
        </p:nvSpPr>
        <p:spPr>
          <a:xfrm>
            <a:off x="8298045" y="1536247"/>
            <a:ext cx="2144668" cy="369332"/>
          </a:xfrm>
          <a:prstGeom prst="rect">
            <a:avLst/>
          </a:prstGeom>
          <a:noFill/>
        </p:spPr>
        <p:txBody>
          <a:bodyPr wrap="square" rtlCol="0">
            <a:spAutoFit/>
          </a:bodyPr>
          <a:lstStyle/>
          <a:p>
            <a:r>
              <a:rPr lang="en-US" b="1" dirty="0"/>
              <a:t>How it started:</a:t>
            </a:r>
          </a:p>
        </p:txBody>
      </p:sp>
      <p:sp>
        <p:nvSpPr>
          <p:cNvPr id="7" name="TextBox 6">
            <a:extLst>
              <a:ext uri="{FF2B5EF4-FFF2-40B4-BE49-F238E27FC236}">
                <a16:creationId xmlns:a16="http://schemas.microsoft.com/office/drawing/2014/main" id="{725298C1-0931-6C03-05D8-3BCA86CB1862}"/>
              </a:ext>
            </a:extLst>
          </p:cNvPr>
          <p:cNvSpPr txBox="1"/>
          <p:nvPr/>
        </p:nvSpPr>
        <p:spPr>
          <a:xfrm>
            <a:off x="8298045" y="4285898"/>
            <a:ext cx="2144668" cy="369332"/>
          </a:xfrm>
          <a:prstGeom prst="rect">
            <a:avLst/>
          </a:prstGeom>
          <a:noFill/>
        </p:spPr>
        <p:txBody>
          <a:bodyPr wrap="square" rtlCol="0">
            <a:spAutoFit/>
          </a:bodyPr>
          <a:lstStyle/>
          <a:p>
            <a:r>
              <a:rPr lang="en-US" b="1" dirty="0"/>
              <a:t>How it’s going:</a:t>
            </a:r>
          </a:p>
        </p:txBody>
      </p:sp>
    </p:spTree>
    <p:extLst>
      <p:ext uri="{BB962C8B-B14F-4D97-AF65-F5344CB8AC3E}">
        <p14:creationId xmlns:p14="http://schemas.microsoft.com/office/powerpoint/2010/main" val="3015978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5663-CB45-3606-BD4B-9E4620EA0651}"/>
              </a:ext>
            </a:extLst>
          </p:cNvPr>
          <p:cNvSpPr>
            <a:spLocks noGrp="1"/>
          </p:cNvSpPr>
          <p:nvPr>
            <p:ph type="title"/>
          </p:nvPr>
        </p:nvSpPr>
        <p:spPr/>
        <p:txBody>
          <a:bodyPr/>
          <a:lstStyle/>
          <a:p>
            <a:r>
              <a:rPr lang="en-US" dirty="0"/>
              <a:t>New Chapters Checklist</a:t>
            </a:r>
          </a:p>
        </p:txBody>
      </p:sp>
      <p:sp>
        <p:nvSpPr>
          <p:cNvPr id="3" name="Content Placeholder 2">
            <a:extLst>
              <a:ext uri="{FF2B5EF4-FFF2-40B4-BE49-F238E27FC236}">
                <a16:creationId xmlns:a16="http://schemas.microsoft.com/office/drawing/2014/main" id="{F9CCE288-9289-87C2-8BA4-8BACB3D2063B}"/>
              </a:ext>
            </a:extLst>
          </p:cNvPr>
          <p:cNvSpPr>
            <a:spLocks noGrp="1"/>
          </p:cNvSpPr>
          <p:nvPr>
            <p:ph idx="1"/>
          </p:nvPr>
        </p:nvSpPr>
        <p:spPr/>
        <p:txBody>
          <a:bodyPr/>
          <a:lstStyle/>
          <a:p>
            <a:pPr>
              <a:buFont typeface="Wingdings" pitchFamily="2" charset="2"/>
              <a:buChar char="q"/>
            </a:pPr>
            <a:r>
              <a:rPr lang="en-US" dirty="0"/>
              <a:t> Review Partnership/Employment Agreement</a:t>
            </a:r>
          </a:p>
          <a:p>
            <a:pPr>
              <a:buFont typeface="Wingdings" pitchFamily="2" charset="2"/>
              <a:buChar char="q"/>
            </a:pPr>
            <a:r>
              <a:rPr lang="en-US" dirty="0"/>
              <a:t> Check for conflicts </a:t>
            </a:r>
          </a:p>
          <a:p>
            <a:pPr>
              <a:buFont typeface="Wingdings" pitchFamily="2" charset="2"/>
              <a:buChar char="q"/>
            </a:pPr>
            <a:r>
              <a:rPr lang="en-US" dirty="0"/>
              <a:t> Provide sufficient notice and information to employer &amp; clients</a:t>
            </a:r>
          </a:p>
          <a:p>
            <a:pPr>
              <a:buFont typeface="Wingdings" pitchFamily="2" charset="2"/>
              <a:buChar char="q"/>
            </a:pPr>
            <a:r>
              <a:rPr lang="en-US" dirty="0"/>
              <a:t> Maintain and safeguard relevant client information</a:t>
            </a:r>
          </a:p>
          <a:p>
            <a:pPr>
              <a:buFont typeface="Wingdings" pitchFamily="2" charset="2"/>
              <a:buChar char="q"/>
            </a:pPr>
            <a:r>
              <a:rPr lang="en-US" dirty="0"/>
              <a:t> Prepare new legal services agreements</a:t>
            </a:r>
          </a:p>
        </p:txBody>
      </p:sp>
    </p:spTree>
    <p:extLst>
      <p:ext uri="{BB962C8B-B14F-4D97-AF65-F5344CB8AC3E}">
        <p14:creationId xmlns:p14="http://schemas.microsoft.com/office/powerpoint/2010/main" val="2424549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92CD-1874-5F76-8526-9CB498FA2F85}"/>
              </a:ext>
            </a:extLst>
          </p:cNvPr>
          <p:cNvSpPr>
            <a:spLocks noGrp="1"/>
          </p:cNvSpPr>
          <p:nvPr>
            <p:ph type="title"/>
          </p:nvPr>
        </p:nvSpPr>
        <p:spPr/>
        <p:txBody>
          <a:bodyPr anchor="t"/>
          <a:lstStyle/>
          <a:p>
            <a:r>
              <a:rPr lang="en-US" dirty="0"/>
              <a:t>Thank You!</a:t>
            </a:r>
          </a:p>
        </p:txBody>
      </p:sp>
      <p:sp>
        <p:nvSpPr>
          <p:cNvPr id="5" name="Subtitle 4">
            <a:extLst>
              <a:ext uri="{FF2B5EF4-FFF2-40B4-BE49-F238E27FC236}">
                <a16:creationId xmlns:a16="http://schemas.microsoft.com/office/drawing/2014/main" id="{873D6513-A909-2396-E1FB-AA6C88E06624}"/>
              </a:ext>
            </a:extLst>
          </p:cNvPr>
          <p:cNvSpPr>
            <a:spLocks noGrp="1"/>
          </p:cNvSpPr>
          <p:nvPr>
            <p:ph idx="1"/>
          </p:nvPr>
        </p:nvSpPr>
        <p:spPr/>
        <p:txBody>
          <a:bodyPr>
            <a:normAutofit/>
          </a:bodyPr>
          <a:lstStyle/>
          <a:p>
            <a:r>
              <a:rPr lang="en-US" dirty="0"/>
              <a:t>Good luck to you in your current and any future career chapters.</a:t>
            </a:r>
          </a:p>
        </p:txBody>
      </p:sp>
    </p:spTree>
    <p:extLst>
      <p:ext uri="{BB962C8B-B14F-4D97-AF65-F5344CB8AC3E}">
        <p14:creationId xmlns:p14="http://schemas.microsoft.com/office/powerpoint/2010/main" val="2575034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49E7-A1EC-3A0A-4A47-F05F941CAA3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AED6C4DF-28C2-D3CA-EC46-F2135843735A}"/>
              </a:ext>
            </a:extLst>
          </p:cNvPr>
          <p:cNvSpPr>
            <a:spLocks noGrp="1"/>
          </p:cNvSpPr>
          <p:nvPr>
            <p:ph idx="1"/>
          </p:nvPr>
        </p:nvSpPr>
        <p:spPr/>
        <p:txBody>
          <a:bodyPr/>
          <a:lstStyle/>
          <a:p>
            <a:r>
              <a:rPr lang="en-US" dirty="0"/>
              <a:t>Duties and considerations when a lawyer changes jobs:</a:t>
            </a:r>
          </a:p>
          <a:p>
            <a:pPr lvl="1"/>
            <a:r>
              <a:rPr lang="en-US" dirty="0"/>
              <a:t>Chapter 1: From One Firm to Another Firm</a:t>
            </a:r>
          </a:p>
          <a:p>
            <a:pPr lvl="1"/>
            <a:r>
              <a:rPr lang="en-US" dirty="0"/>
              <a:t>Chapter 2: From a Firm to the Public Sector</a:t>
            </a:r>
          </a:p>
          <a:p>
            <a:pPr lvl="1"/>
            <a:r>
              <a:rPr lang="en-US" dirty="0"/>
              <a:t>Chapter 3: From the Public Sector to the Private Sector</a:t>
            </a:r>
          </a:p>
        </p:txBody>
      </p:sp>
    </p:spTree>
    <p:extLst>
      <p:ext uri="{BB962C8B-B14F-4D97-AF65-F5344CB8AC3E}">
        <p14:creationId xmlns:p14="http://schemas.microsoft.com/office/powerpoint/2010/main" val="407074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2111-8D63-D222-8093-ECD425684999}"/>
              </a:ext>
            </a:extLst>
          </p:cNvPr>
          <p:cNvSpPr>
            <a:spLocks noGrp="1"/>
          </p:cNvSpPr>
          <p:nvPr>
            <p:ph type="title"/>
          </p:nvPr>
        </p:nvSpPr>
        <p:spPr/>
        <p:txBody>
          <a:bodyPr>
            <a:normAutofit/>
          </a:bodyPr>
          <a:lstStyle/>
          <a:p>
            <a:r>
              <a:rPr lang="en-US" dirty="0"/>
              <a:t>Presentation Terminology &amp; Governing Rules</a:t>
            </a:r>
          </a:p>
        </p:txBody>
      </p:sp>
      <p:sp>
        <p:nvSpPr>
          <p:cNvPr id="3" name="Content Placeholder 2">
            <a:extLst>
              <a:ext uri="{FF2B5EF4-FFF2-40B4-BE49-F238E27FC236}">
                <a16:creationId xmlns:a16="http://schemas.microsoft.com/office/drawing/2014/main" id="{FF0BA3EA-3D17-0F96-8F28-DFEFFDBAD946}"/>
              </a:ext>
            </a:extLst>
          </p:cNvPr>
          <p:cNvSpPr>
            <a:spLocks noGrp="1"/>
          </p:cNvSpPr>
          <p:nvPr>
            <p:ph idx="1"/>
          </p:nvPr>
        </p:nvSpPr>
        <p:spPr/>
        <p:txBody>
          <a:bodyPr/>
          <a:lstStyle/>
          <a:p>
            <a:r>
              <a:rPr lang="en-US" dirty="0"/>
              <a:t>Texas Disciplinary Rules Of Professional Conduct (</a:t>
            </a:r>
            <a:r>
              <a:rPr lang="en-US" dirty="0" err="1"/>
              <a:t>Tex</a:t>
            </a:r>
            <a:r>
              <a:rPr lang="en-US" dirty="0"/>
              <a:t> DRPC) </a:t>
            </a:r>
            <a:r>
              <a:rPr lang="en-US" b="1" dirty="0"/>
              <a:t>(with emphasis added)</a:t>
            </a:r>
            <a:endParaRPr lang="en-US" dirty="0"/>
          </a:p>
          <a:p>
            <a:r>
              <a:rPr lang="en-US" dirty="0"/>
              <a:t>"Firm" or "Law firm" denotes a lawyer or lawyers in a private firm; or a lawyer or lawyers employed in the legal department of a corporation, legal services organization, or other organization, or in a unit of government.</a:t>
            </a:r>
          </a:p>
          <a:p>
            <a:endParaRPr lang="en-US" dirty="0"/>
          </a:p>
        </p:txBody>
      </p:sp>
    </p:spTree>
    <p:extLst>
      <p:ext uri="{BB962C8B-B14F-4D97-AF65-F5344CB8AC3E}">
        <p14:creationId xmlns:p14="http://schemas.microsoft.com/office/powerpoint/2010/main" val="3603182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aza Khalid on LinkedIn: Daily Memes | Programming Life memes | Software  engineer">
            <a:extLst>
              <a:ext uri="{FF2B5EF4-FFF2-40B4-BE49-F238E27FC236}">
                <a16:creationId xmlns:a16="http://schemas.microsoft.com/office/drawing/2014/main" id="{50C1D19B-940B-0673-A088-9B6703F115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99" b="8609"/>
          <a:stretch/>
        </p:blipFill>
        <p:spPr bwMode="auto">
          <a:xfrm>
            <a:off x="2845593" y="884927"/>
            <a:ext cx="6500813" cy="508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72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DF7E-BF67-3DC8-ED34-3BF8CFA88487}"/>
              </a:ext>
            </a:extLst>
          </p:cNvPr>
          <p:cNvSpPr>
            <a:spLocks noGrp="1"/>
          </p:cNvSpPr>
          <p:nvPr>
            <p:ph type="title"/>
          </p:nvPr>
        </p:nvSpPr>
        <p:spPr/>
        <p:txBody>
          <a:bodyPr/>
          <a:lstStyle/>
          <a:p>
            <a:r>
              <a:rPr lang="en-US" dirty="0"/>
              <a:t>Chapter 1: From One Firm to Another Firm</a:t>
            </a:r>
          </a:p>
        </p:txBody>
      </p:sp>
      <p:sp>
        <p:nvSpPr>
          <p:cNvPr id="3" name="Content Placeholder 2">
            <a:extLst>
              <a:ext uri="{FF2B5EF4-FFF2-40B4-BE49-F238E27FC236}">
                <a16:creationId xmlns:a16="http://schemas.microsoft.com/office/drawing/2014/main" id="{BEB81848-0635-1C09-101B-FCBD417C9213}"/>
              </a:ext>
            </a:extLst>
          </p:cNvPr>
          <p:cNvSpPr>
            <a:spLocks noGrp="1"/>
          </p:cNvSpPr>
          <p:nvPr>
            <p:ph idx="1"/>
          </p:nvPr>
        </p:nvSpPr>
        <p:spPr/>
        <p:txBody>
          <a:bodyPr>
            <a:normAutofit fontScale="92500" lnSpcReduction="20000"/>
          </a:bodyPr>
          <a:lstStyle/>
          <a:p>
            <a:r>
              <a:rPr lang="en-US" dirty="0"/>
              <a:t>On Monday, Sam announces he is leaving his firm Old &amp; Associates to join New Law Firm, PC that Friday.</a:t>
            </a:r>
          </a:p>
          <a:p>
            <a:r>
              <a:rPr lang="en-US" dirty="0"/>
              <a:t>He copies several company files (including client files of cases that he did not work on).</a:t>
            </a:r>
          </a:p>
          <a:p>
            <a:r>
              <a:rPr lang="en-US" dirty="0"/>
              <a:t>The managing partner argues that Sam’s employment agreement requires him to provide 60 days written notice and prevents him from copying client files.</a:t>
            </a:r>
          </a:p>
          <a:p>
            <a:r>
              <a:rPr lang="en-US" dirty="0"/>
              <a:t>Sam plans to use an identical legal services agreement for the clients that follow him.</a:t>
            </a:r>
          </a:p>
          <a:p>
            <a:endParaRPr lang="en-US" dirty="0"/>
          </a:p>
          <a:p>
            <a:endParaRPr lang="en-US" dirty="0"/>
          </a:p>
        </p:txBody>
      </p:sp>
    </p:spTree>
    <p:extLst>
      <p:ext uri="{BB962C8B-B14F-4D97-AF65-F5344CB8AC3E}">
        <p14:creationId xmlns:p14="http://schemas.microsoft.com/office/powerpoint/2010/main" val="116301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31910-572D-ED48-BBCD-8EBB27961D6C}"/>
              </a:ext>
            </a:extLst>
          </p:cNvPr>
          <p:cNvSpPr>
            <a:spLocks noGrp="1"/>
          </p:cNvSpPr>
          <p:nvPr>
            <p:ph type="title"/>
          </p:nvPr>
        </p:nvSpPr>
        <p:spPr/>
        <p:txBody>
          <a:bodyPr/>
          <a:lstStyle/>
          <a:p>
            <a:r>
              <a:rPr lang="en-US" dirty="0"/>
              <a:t>Rule 1.01(b)</a:t>
            </a:r>
          </a:p>
        </p:txBody>
      </p:sp>
      <p:sp>
        <p:nvSpPr>
          <p:cNvPr id="3" name="Content Placeholder 2">
            <a:extLst>
              <a:ext uri="{FF2B5EF4-FFF2-40B4-BE49-F238E27FC236}">
                <a16:creationId xmlns:a16="http://schemas.microsoft.com/office/drawing/2014/main" id="{A4C030FD-84E4-628D-25DA-B4590B21BC31}"/>
              </a:ext>
            </a:extLst>
          </p:cNvPr>
          <p:cNvSpPr>
            <a:spLocks noGrp="1"/>
          </p:cNvSpPr>
          <p:nvPr>
            <p:ph idx="1"/>
          </p:nvPr>
        </p:nvSpPr>
        <p:spPr/>
        <p:txBody>
          <a:bodyPr/>
          <a:lstStyle/>
          <a:p>
            <a:r>
              <a:rPr lang="en-US" dirty="0"/>
              <a:t>(b) In representing a client, a lawyer </a:t>
            </a:r>
            <a:r>
              <a:rPr lang="en-US" b="1" dirty="0"/>
              <a:t>shall not</a:t>
            </a:r>
            <a:r>
              <a:rPr lang="en-US" dirty="0"/>
              <a:t>: </a:t>
            </a:r>
          </a:p>
          <a:p>
            <a:pPr lvl="1"/>
            <a:r>
              <a:rPr lang="en-US" dirty="0"/>
              <a:t>(1) </a:t>
            </a:r>
            <a:r>
              <a:rPr lang="en-US" b="1" dirty="0"/>
              <a:t>neglect a legal matter</a:t>
            </a:r>
            <a:r>
              <a:rPr lang="en-US" dirty="0"/>
              <a:t> entrusted to the lawyer; or </a:t>
            </a:r>
          </a:p>
          <a:p>
            <a:pPr lvl="1"/>
            <a:r>
              <a:rPr lang="en-US" dirty="0"/>
              <a:t>(2) frequently fail to carry out </a:t>
            </a:r>
            <a:r>
              <a:rPr lang="en-US" b="1" dirty="0"/>
              <a:t>completely the obligations</a:t>
            </a:r>
            <a:r>
              <a:rPr lang="en-US" dirty="0"/>
              <a:t> that the lawyer owes to a client or clients.</a:t>
            </a:r>
          </a:p>
        </p:txBody>
      </p:sp>
    </p:spTree>
    <p:extLst>
      <p:ext uri="{BB962C8B-B14F-4D97-AF65-F5344CB8AC3E}">
        <p14:creationId xmlns:p14="http://schemas.microsoft.com/office/powerpoint/2010/main" val="169855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A304-CCB2-409F-A731-3C2933E341AB}"/>
              </a:ext>
            </a:extLst>
          </p:cNvPr>
          <p:cNvSpPr>
            <a:spLocks noGrp="1"/>
          </p:cNvSpPr>
          <p:nvPr>
            <p:ph type="title"/>
          </p:nvPr>
        </p:nvSpPr>
        <p:spPr/>
        <p:txBody>
          <a:bodyPr>
            <a:normAutofit/>
          </a:bodyPr>
          <a:lstStyle/>
          <a:p>
            <a:r>
              <a:rPr lang="en-US" dirty="0"/>
              <a:t>Rules 1.02 and 1.15</a:t>
            </a:r>
          </a:p>
        </p:txBody>
      </p:sp>
      <p:sp>
        <p:nvSpPr>
          <p:cNvPr id="3" name="Content Placeholder 2">
            <a:extLst>
              <a:ext uri="{FF2B5EF4-FFF2-40B4-BE49-F238E27FC236}">
                <a16:creationId xmlns:a16="http://schemas.microsoft.com/office/drawing/2014/main" id="{63E391E8-4CFD-321F-28F1-40F562FB957B}"/>
              </a:ext>
            </a:extLst>
          </p:cNvPr>
          <p:cNvSpPr>
            <a:spLocks noGrp="1"/>
          </p:cNvSpPr>
          <p:nvPr>
            <p:ph idx="1"/>
          </p:nvPr>
        </p:nvSpPr>
        <p:spPr/>
        <p:txBody>
          <a:bodyPr>
            <a:normAutofit fontScale="85000" lnSpcReduction="20000"/>
          </a:bodyPr>
          <a:lstStyle/>
          <a:p>
            <a:pPr marL="0" indent="0">
              <a:buNone/>
            </a:pPr>
            <a:r>
              <a:rPr lang="en-US" b="1" dirty="0" err="1"/>
              <a:t>Tex</a:t>
            </a:r>
            <a:r>
              <a:rPr lang="en-US" b="1" dirty="0"/>
              <a:t> DRPC 1.02 </a:t>
            </a:r>
          </a:p>
          <a:p>
            <a:pPr marL="457200" lvl="1" indent="0">
              <a:buNone/>
            </a:pPr>
            <a:r>
              <a:rPr lang="en-US" dirty="0"/>
              <a:t>A lawyer must abide by a client’s decision concerning the objectives and general methods of representation</a:t>
            </a:r>
          </a:p>
          <a:p>
            <a:pPr marL="0" indent="0">
              <a:buNone/>
            </a:pPr>
            <a:endParaRPr lang="en-US" dirty="0"/>
          </a:p>
          <a:p>
            <a:pPr marL="0" indent="0">
              <a:buNone/>
            </a:pPr>
            <a:r>
              <a:rPr lang="en-US" b="1" dirty="0" err="1"/>
              <a:t>Tex</a:t>
            </a:r>
            <a:r>
              <a:rPr lang="en-US" b="1" dirty="0"/>
              <a:t> DRPC 1.15 (d) </a:t>
            </a:r>
          </a:p>
          <a:p>
            <a:pPr marL="457200" lvl="1" indent="0">
              <a:buNone/>
            </a:pPr>
            <a:r>
              <a:rPr lang="en-US" dirty="0"/>
              <a:t>Upon termination of representation, a lawyer shall take steps to the extent reasonably practicable to protect a client's interests, such as </a:t>
            </a:r>
            <a:r>
              <a:rPr lang="en-US" b="1" dirty="0"/>
              <a:t>giving reasonable notice to the client, allowing time for employment of other counsel, surrendering papers and property to which the client is entitled and refunding any advance payments of fee that has not been earned</a:t>
            </a:r>
            <a:r>
              <a:rPr lang="en-US" dirty="0"/>
              <a:t>. The lawyer </a:t>
            </a:r>
            <a:r>
              <a:rPr lang="en-US" b="1" dirty="0"/>
              <a:t>may retain papers relating to the client </a:t>
            </a:r>
            <a:r>
              <a:rPr lang="en-US" dirty="0"/>
              <a:t>to the extent permitted by other law only if such retention will not prejudice the client in the subject matter of the representation.</a:t>
            </a:r>
          </a:p>
        </p:txBody>
      </p:sp>
    </p:spTree>
    <p:extLst>
      <p:ext uri="{BB962C8B-B14F-4D97-AF65-F5344CB8AC3E}">
        <p14:creationId xmlns:p14="http://schemas.microsoft.com/office/powerpoint/2010/main" val="298411308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18008</TotalTime>
  <Words>5510</Words>
  <Application>Microsoft Macintosh PowerPoint</Application>
  <PresentationFormat>Widescreen</PresentationFormat>
  <Paragraphs>331</Paragraphs>
  <Slides>31</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Aptos</vt:lpstr>
      <vt:lpstr>Arial</vt:lpstr>
      <vt:lpstr>ArialMT</vt:lpstr>
      <vt:lpstr>Century Gothic</vt:lpstr>
      <vt:lpstr>Courier New</vt:lpstr>
      <vt:lpstr>Gloock</vt:lpstr>
      <vt:lpstr>Helvetica Neue</vt:lpstr>
      <vt:lpstr>Noto Sans Regular</vt:lpstr>
      <vt:lpstr>Publico</vt:lpstr>
      <vt:lpstr>trajan-pro-3</vt:lpstr>
      <vt:lpstr>Wingdings</vt:lpstr>
      <vt:lpstr>Gallery</vt:lpstr>
      <vt:lpstr>Ethical Considerations When Starting New Chapters</vt:lpstr>
      <vt:lpstr>Job Changes Within the Legal Profession</vt:lpstr>
      <vt:lpstr>My Chapters</vt:lpstr>
      <vt:lpstr>Overview</vt:lpstr>
      <vt:lpstr>Presentation Terminology &amp; Governing Rules</vt:lpstr>
      <vt:lpstr>PowerPoint Presentation</vt:lpstr>
      <vt:lpstr>Chapter 1: From One Firm to Another Firm</vt:lpstr>
      <vt:lpstr>Rule 1.01(b)</vt:lpstr>
      <vt:lpstr>Rules 1.02 and 1.15</vt:lpstr>
      <vt:lpstr>Rule 5.06(a)</vt:lpstr>
      <vt:lpstr>Minimum Departure Notice Periods</vt:lpstr>
      <vt:lpstr>Accessing and Copying Client Files</vt:lpstr>
      <vt:lpstr>Notice Obligations to Clients</vt:lpstr>
      <vt:lpstr>Solicitation of Law Firm’s Clients</vt:lpstr>
      <vt:lpstr>New Legal Services Agreement</vt:lpstr>
      <vt:lpstr>Other Considerations</vt:lpstr>
      <vt:lpstr>Chapter 1: From One Firm to Another Firm [REVIEW]</vt:lpstr>
      <vt:lpstr>Chapter 2: From a Firm to the Public Sector </vt:lpstr>
      <vt:lpstr>Rule 1.09</vt:lpstr>
      <vt:lpstr>Rule 1.10</vt:lpstr>
      <vt:lpstr>Rule 1.10</vt:lpstr>
      <vt:lpstr>Chapter 2: From a Firm to the Public Sector [REVIEW] </vt:lpstr>
      <vt:lpstr>Chapter 3: From the Public Sector to the Private Sector </vt:lpstr>
      <vt:lpstr>Standards of Conduct and Conflict of Interest Provisions under the Government Code</vt:lpstr>
      <vt:lpstr>Future Employment Prohibitions</vt:lpstr>
      <vt:lpstr>Future Employment Prohibitions (Cont.)</vt:lpstr>
      <vt:lpstr>PURA Sec. 12.155</vt:lpstr>
      <vt:lpstr>Rule 1.05(b)(3)</vt:lpstr>
      <vt:lpstr>Chapter 3: From the Public Sector to the Private Sector [REVIEW] </vt:lpstr>
      <vt:lpstr>New Chapters Checklist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Ikenna Okoro</dc:creator>
  <cp:lastModifiedBy>Ikenna Okoro</cp:lastModifiedBy>
  <cp:revision>79</cp:revision>
  <cp:lastPrinted>2024-05-17T14:47:35Z</cp:lastPrinted>
  <dcterms:created xsi:type="dcterms:W3CDTF">2024-04-26T13:24:29Z</dcterms:created>
  <dcterms:modified xsi:type="dcterms:W3CDTF">2024-05-17T14:53:30Z</dcterms:modified>
</cp:coreProperties>
</file>