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sldIdLst>
    <p:sldId id="256" r:id="rId5"/>
    <p:sldId id="258" r:id="rId6"/>
    <p:sldId id="288" r:id="rId7"/>
    <p:sldId id="327" r:id="rId8"/>
    <p:sldId id="259" r:id="rId9"/>
    <p:sldId id="263" r:id="rId10"/>
    <p:sldId id="293" r:id="rId11"/>
    <p:sldId id="294" r:id="rId12"/>
    <p:sldId id="290" r:id="rId13"/>
    <p:sldId id="313" r:id="rId14"/>
    <p:sldId id="265" r:id="rId15"/>
    <p:sldId id="266" r:id="rId16"/>
    <p:sldId id="262" r:id="rId17"/>
    <p:sldId id="268" r:id="rId18"/>
    <p:sldId id="269" r:id="rId19"/>
    <p:sldId id="271" r:id="rId20"/>
    <p:sldId id="273" r:id="rId21"/>
    <p:sldId id="282" r:id="rId22"/>
    <p:sldId id="311" r:id="rId23"/>
    <p:sldId id="312" r:id="rId24"/>
    <p:sldId id="306" r:id="rId25"/>
    <p:sldId id="301" r:id="rId26"/>
    <p:sldId id="314" r:id="rId27"/>
    <p:sldId id="315" r:id="rId28"/>
    <p:sldId id="316" r:id="rId29"/>
    <p:sldId id="319" r:id="rId30"/>
    <p:sldId id="320" r:id="rId31"/>
    <p:sldId id="322" r:id="rId32"/>
    <p:sldId id="323" r:id="rId33"/>
    <p:sldId id="324" r:id="rId34"/>
    <p:sldId id="325" r:id="rId35"/>
    <p:sldId id="326" r:id="rId36"/>
    <p:sldId id="278" r:id="rId37"/>
    <p:sldId id="295" r:id="rId38"/>
    <p:sldId id="296" r:id="rId39"/>
    <p:sldId id="297" r:id="rId40"/>
    <p:sldId id="298" r:id="rId41"/>
    <p:sldId id="281" r:id="rId42"/>
    <p:sldId id="287" r:id="rId43"/>
    <p:sldId id="302" r:id="rId44"/>
    <p:sldId id="304" r:id="rId45"/>
    <p:sldId id="328" r:id="rId46"/>
    <p:sldId id="289" r:id="rId47"/>
    <p:sldId id="29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570DBA-2C1E-4C61-B5F5-67202826F79C}">
          <p14:sldIdLst>
            <p14:sldId id="256"/>
            <p14:sldId id="258"/>
            <p14:sldId id="288"/>
            <p14:sldId id="327"/>
          </p14:sldIdLst>
        </p14:section>
        <p14:section name="Untitled Section" id="{AFFE6000-6340-4C5E-8A2C-3FC4DBBF8D0B}">
          <p14:sldIdLst>
            <p14:sldId id="259"/>
            <p14:sldId id="263"/>
            <p14:sldId id="293"/>
            <p14:sldId id="294"/>
            <p14:sldId id="290"/>
            <p14:sldId id="313"/>
            <p14:sldId id="265"/>
            <p14:sldId id="266"/>
            <p14:sldId id="262"/>
            <p14:sldId id="268"/>
            <p14:sldId id="269"/>
            <p14:sldId id="271"/>
            <p14:sldId id="273"/>
            <p14:sldId id="282"/>
            <p14:sldId id="311"/>
            <p14:sldId id="312"/>
            <p14:sldId id="306"/>
            <p14:sldId id="301"/>
            <p14:sldId id="314"/>
            <p14:sldId id="315"/>
            <p14:sldId id="316"/>
            <p14:sldId id="319"/>
            <p14:sldId id="320"/>
            <p14:sldId id="322"/>
            <p14:sldId id="323"/>
            <p14:sldId id="324"/>
            <p14:sldId id="325"/>
            <p14:sldId id="326"/>
            <p14:sldId id="278"/>
            <p14:sldId id="295"/>
            <p14:sldId id="296"/>
            <p14:sldId id="297"/>
            <p14:sldId id="298"/>
            <p14:sldId id="281"/>
            <p14:sldId id="287"/>
            <p14:sldId id="302"/>
            <p14:sldId id="304"/>
            <p14:sldId id="328"/>
            <p14:sldId id="289"/>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C18F342-9AFA-408B-8B27-2169588DC167}">
      <dgm:prSet/>
      <dgm:spPr/>
      <dgm:t>
        <a:bodyPr/>
        <a:lstStyle/>
        <a:p>
          <a:r>
            <a:rPr lang="en-US" dirty="0">
              <a:effectLst>
                <a:outerShdw blurRad="38100" dist="38100" dir="2700000" algn="tl">
                  <a:srgbClr val="000000">
                    <a:alpha val="43137"/>
                  </a:srgbClr>
                </a:outerShdw>
              </a:effectLst>
            </a:rPr>
            <a:t>Rules on written opinions</a:t>
          </a:r>
        </a:p>
      </dgm:t>
    </dgm:pt>
    <dgm:pt modelId="{BE20F1CC-FBDA-4F94-A33C-5E7CA60B26E3}" type="parTrans" cxnId="{A15E273E-BA23-4D4A-BA09-69ACF86FBB41}">
      <dgm:prSet/>
      <dgm:spPr/>
      <dgm:t>
        <a:bodyPr/>
        <a:lstStyle/>
        <a:p>
          <a:endParaRPr lang="en-US"/>
        </a:p>
      </dgm:t>
    </dgm:pt>
    <dgm:pt modelId="{1D935561-DF70-44EA-9761-8BAA4EAFE177}" type="sibTrans" cxnId="{A15E273E-BA23-4D4A-BA09-69ACF86FBB41}">
      <dgm:prSet/>
      <dgm:spPr/>
      <dgm:t>
        <a:bodyPr/>
        <a:lstStyle/>
        <a:p>
          <a:endParaRPr lang="en-US"/>
        </a:p>
      </dgm:t>
    </dgm:pt>
    <dgm:pt modelId="{619AD923-F0D2-4789-8A64-8FD3C4D7FA3F}">
      <dgm:prSet/>
      <dgm:spPr/>
      <dgm:t>
        <a:bodyPr/>
        <a:lstStyle/>
        <a:p>
          <a:r>
            <a:rPr lang="en-US" dirty="0"/>
            <a:t>balancing benefits with judicial efficiency</a:t>
          </a:r>
        </a:p>
      </dgm:t>
    </dgm:pt>
    <dgm:pt modelId="{0BC0797D-8981-4E75-AF9D-EC60C266130E}" type="parTrans" cxnId="{628EF19C-5914-45C0-93B7-F9ACC29AC3A9}">
      <dgm:prSet/>
      <dgm:spPr/>
      <dgm:t>
        <a:bodyPr/>
        <a:lstStyle/>
        <a:p>
          <a:endParaRPr lang="en-US"/>
        </a:p>
      </dgm:t>
    </dgm:pt>
    <dgm:pt modelId="{D18961AD-C2CB-43B5-B402-CEC620E430DD}" type="sibTrans" cxnId="{628EF19C-5914-45C0-93B7-F9ACC29AC3A9}">
      <dgm:prSet/>
      <dgm:spPr/>
      <dgm:t>
        <a:bodyPr/>
        <a:lstStyle/>
        <a:p>
          <a:endParaRPr lang="en-US"/>
        </a:p>
      </dgm:t>
    </dgm:pt>
    <dgm:pt modelId="{C0015510-2CA8-4F0B-A6F2-2C5CC759C5E2}">
      <dgm:prSet/>
      <dgm:spPr/>
      <dgm:t>
        <a:bodyPr/>
        <a:lstStyle/>
        <a:p>
          <a:r>
            <a:rPr lang="en-US" dirty="0">
              <a:effectLst>
                <a:outerShdw blurRad="38100" dist="38100" dir="2700000" algn="tl">
                  <a:srgbClr val="000000">
                    <a:alpha val="43137"/>
                  </a:srgbClr>
                </a:outerShdw>
              </a:effectLst>
            </a:rPr>
            <a:t>Rules on fees</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r>
            <a:rPr lang="en-US" dirty="0"/>
            <a:t>the Business Court is self-funded</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B61A683C-8D89-481F-AD1B-75B6C6C95A7F}">
      <dgm:prSet/>
      <dgm:spPr/>
      <dgm:t>
        <a:bodyPr/>
        <a:lstStyle/>
        <a:p>
          <a:r>
            <a:rPr lang="en-US" dirty="0">
              <a:effectLst>
                <a:outerShdw blurRad="38100" dist="38100" dir="2700000" algn="tl">
                  <a:srgbClr val="000000">
                    <a:alpha val="43137"/>
                  </a:srgbClr>
                </a:outerShdw>
              </a:effectLst>
            </a:rPr>
            <a:t>Rules on removal and remand</a:t>
          </a:r>
        </a:p>
      </dgm:t>
    </dgm:pt>
    <dgm:pt modelId="{7A6A4938-0EFC-4FC0-9BEC-7AEC0CC71AC2}" type="parTrans" cxnId="{9FCD36F7-26A7-41CE-9979-419B4F6F57AA}">
      <dgm:prSet/>
      <dgm:spPr/>
      <dgm:t>
        <a:bodyPr/>
        <a:lstStyle/>
        <a:p>
          <a:endParaRPr lang="en-US"/>
        </a:p>
      </dgm:t>
    </dgm:pt>
    <dgm:pt modelId="{648FD2A4-EF6D-4B9A-AA96-417A288BF221}" type="sibTrans" cxnId="{9FCD36F7-26A7-41CE-9979-419B4F6F57AA}">
      <dgm:prSet/>
      <dgm:spPr/>
      <dgm:t>
        <a:bodyPr/>
        <a:lstStyle/>
        <a:p>
          <a:endParaRPr lang="en-US"/>
        </a:p>
      </dgm:t>
    </dgm:pt>
    <dgm:pt modelId="{B8638CA9-C02E-4F28-BE33-47542620D3F0}">
      <dgm:prSet/>
      <dgm:spPr/>
      <dgm:t>
        <a:bodyPr/>
        <a:lstStyle/>
        <a:p>
          <a:r>
            <a:rPr lang="en-US" dirty="0"/>
            <a:t>modeled after FRCP? MDL?</a:t>
          </a:r>
        </a:p>
      </dgm:t>
    </dgm:pt>
    <dgm:pt modelId="{3D38F2E1-ACD9-40C4-AFEF-5100C83B7C2C}" type="parTrans" cxnId="{2963E55A-3D09-4C99-B963-0C5C90990EBE}">
      <dgm:prSet/>
      <dgm:spPr/>
      <dgm:t>
        <a:bodyPr/>
        <a:lstStyle/>
        <a:p>
          <a:endParaRPr lang="en-US"/>
        </a:p>
      </dgm:t>
    </dgm:pt>
    <dgm:pt modelId="{DA8BBA9E-B2F0-4AFC-8BC0-3D6FB50D0043}" type="sibTrans" cxnId="{2963E55A-3D09-4C99-B963-0C5C90990EBE}">
      <dgm:prSet/>
      <dgm:spPr/>
      <dgm:t>
        <a:bodyPr/>
        <a:lstStyle/>
        <a:p>
          <a:endParaRPr lang="en-US"/>
        </a:p>
      </dgm:t>
    </dgm:pt>
    <dgm:pt modelId="{F1F6419B-CDEA-4A36-AC0E-5F5390DD628E}">
      <dgm:prSet/>
      <dgm:spPr/>
      <dgm:t>
        <a:bodyPr/>
        <a:lstStyle/>
        <a:p>
          <a:r>
            <a:rPr lang="en-US" dirty="0"/>
            <a:t>heightened pleading standard?</a:t>
          </a:r>
        </a:p>
      </dgm:t>
    </dgm:pt>
    <dgm:pt modelId="{67B104E8-DE62-48B4-8ABE-DFEE40B09E3B}" type="parTrans" cxnId="{DE5654CA-F8E4-4A2F-9371-89A57AB95EA8}">
      <dgm:prSet/>
      <dgm:spPr/>
      <dgm:t>
        <a:bodyPr/>
        <a:lstStyle/>
        <a:p>
          <a:endParaRPr lang="en-US"/>
        </a:p>
      </dgm:t>
    </dgm:pt>
    <dgm:pt modelId="{0A48EBF3-2156-4DF5-B08A-013AAE69CC53}" type="sibTrans" cxnId="{DE5654CA-F8E4-4A2F-9371-89A57AB95EA8}">
      <dgm:prSet/>
      <dgm:spPr/>
      <dgm:t>
        <a:bodyPr/>
        <a:lstStyle/>
        <a:p>
          <a:endParaRPr lang="en-US"/>
        </a:p>
      </dgm:t>
    </dgm:pt>
    <dgm:pt modelId="{A0C26087-CEB9-461A-88D5-8B5753EC4C80}">
      <dgm:prSet/>
      <dgm:spPr/>
      <dgm:t>
        <a:bodyPr/>
        <a:lstStyle/>
        <a:p>
          <a:r>
            <a:rPr lang="en-US" dirty="0"/>
            <a:t>assignment of cases to judges</a:t>
          </a:r>
        </a:p>
      </dgm:t>
    </dgm:pt>
    <dgm:pt modelId="{7F36A7C1-2F65-43F4-AAD1-CA489DF5E28B}" type="parTrans" cxnId="{CE200E67-9C3E-4B18-9BF7-BDEE43BB5B2E}">
      <dgm:prSet/>
      <dgm:spPr/>
      <dgm:t>
        <a:bodyPr/>
        <a:lstStyle/>
        <a:p>
          <a:endParaRPr lang="en-US"/>
        </a:p>
      </dgm:t>
    </dgm:pt>
    <dgm:pt modelId="{4004EA2B-F87D-4000-B4E0-E3721C817C4F}" type="sibTrans" cxnId="{CE200E67-9C3E-4B18-9BF7-BDEE43BB5B2E}">
      <dgm:prSet/>
      <dgm:spPr/>
      <dgm:t>
        <a:bodyPr/>
        <a:lstStyle/>
        <a:p>
          <a:endParaRPr lang="en-US"/>
        </a:p>
      </dgm:t>
    </dgm:pt>
    <dgm:pt modelId="{3161A90A-8BA9-42D0-B9FB-DA7B607C4271}">
      <dgm:prSet/>
      <dgm:spPr/>
      <dgm:t>
        <a:bodyPr/>
        <a:lstStyle/>
        <a:p>
          <a:r>
            <a:rPr lang="en-US" dirty="0"/>
            <a:t>assignment of visiting judges</a:t>
          </a:r>
        </a:p>
      </dgm:t>
    </dgm:pt>
    <dgm:pt modelId="{EA306597-080F-49F7-B6D4-7B0C56819774}" type="parTrans" cxnId="{65433E5D-A403-4A0D-B974-59A9034EC752}">
      <dgm:prSet/>
      <dgm:spPr/>
      <dgm:t>
        <a:bodyPr/>
        <a:lstStyle/>
        <a:p>
          <a:endParaRPr lang="en-US"/>
        </a:p>
      </dgm:t>
    </dgm:pt>
    <dgm:pt modelId="{5B6660B7-5519-49FF-B546-C8AC95A7BB84}" type="sibTrans" cxnId="{65433E5D-A403-4A0D-B974-59A9034EC752}">
      <dgm:prSet/>
      <dgm:spPr/>
      <dgm:t>
        <a:bodyPr/>
        <a:lstStyle/>
        <a:p>
          <a:endParaRPr lang="en-US"/>
        </a:p>
      </dgm:t>
    </dgm:pt>
    <dgm:pt modelId="{6AE0FBA0-70C6-41BB-9CD4-762BA5E53202}">
      <dgm:prSet/>
      <dgm:spPr/>
      <dgm:t>
        <a:bodyPr/>
        <a:lstStyle/>
        <a:p>
          <a:r>
            <a:rPr lang="en-US" b="1" dirty="0"/>
            <a:t>SCAC submitted Proposed Rules on October 13, 2023</a:t>
          </a:r>
          <a:endParaRPr lang="en-US" dirty="0"/>
        </a:p>
      </dgm:t>
    </dgm:pt>
    <dgm:pt modelId="{0D5418F2-78B5-4DE4-963E-E5F667AC0A9A}" type="parTrans" cxnId="{F7E53187-1FCE-445C-BD24-37C4B12DA3DB}">
      <dgm:prSet/>
      <dgm:spPr/>
      <dgm:t>
        <a:bodyPr/>
        <a:lstStyle/>
        <a:p>
          <a:endParaRPr lang="en-US"/>
        </a:p>
      </dgm:t>
    </dgm:pt>
    <dgm:pt modelId="{1923736D-8C7E-4BE4-9322-D819D857E218}" type="sibTrans" cxnId="{F7E53187-1FCE-445C-BD24-37C4B12DA3DB}">
      <dgm:prSet/>
      <dgm:spPr/>
      <dgm:t>
        <a:bodyPr/>
        <a:lstStyle/>
        <a:p>
          <a:endParaRPr lang="en-US"/>
        </a:p>
      </dgm:t>
    </dgm:pt>
    <dgm:pt modelId="{CA8ED89B-CD5A-411F-9F3B-D027EB95B1D1}">
      <dgm:prSet/>
      <dgm:spPr/>
      <dgm:t>
        <a:bodyPr/>
        <a:lstStyle/>
        <a:p>
          <a:r>
            <a:rPr lang="en-US" b="1" dirty="0"/>
            <a:t>SCAC postponed setting fees</a:t>
          </a:r>
        </a:p>
      </dgm:t>
    </dgm:pt>
    <dgm:pt modelId="{228BEB3F-4E7F-462E-9271-D2B2CA893F17}" type="parTrans" cxnId="{CF4F6829-B7A8-4F85-A1C7-D80E740ABD8B}">
      <dgm:prSet/>
      <dgm:spPr/>
      <dgm:t>
        <a:bodyPr/>
        <a:lstStyle/>
        <a:p>
          <a:endParaRPr lang="en-US"/>
        </a:p>
      </dgm:t>
    </dgm:pt>
    <dgm:pt modelId="{9F1081F5-BC25-498F-B8AB-FEB98B6DE801}" type="sibTrans" cxnId="{CF4F6829-B7A8-4F85-A1C7-D80E740ABD8B}">
      <dgm:prSet/>
      <dgm:spPr/>
      <dgm:t>
        <a:bodyPr/>
        <a:lstStyle/>
        <a:p>
          <a:endParaRPr lang="en-US"/>
        </a:p>
      </dgm:t>
    </dgm:pt>
    <dgm:pt modelId="{0088586D-7FCC-4096-8BC1-915A7094526B}">
      <dgm:prSet/>
      <dgm:spPr/>
      <dgm:t>
        <a:bodyPr/>
        <a:lstStyle/>
        <a:p>
          <a:r>
            <a:rPr lang="en-US" dirty="0"/>
            <a:t>Section 25A.20</a:t>
          </a:r>
        </a:p>
      </dgm:t>
    </dgm:pt>
    <dgm:pt modelId="{6DF92875-ADD0-41A4-B433-C13B2F41D326}" type="parTrans" cxnId="{F831E8D7-DE88-4A67-8EB2-18E5FE971F25}">
      <dgm:prSet/>
      <dgm:spPr/>
      <dgm:t>
        <a:bodyPr/>
        <a:lstStyle/>
        <a:p>
          <a:endParaRPr lang="en-US"/>
        </a:p>
      </dgm:t>
    </dgm:pt>
    <dgm:pt modelId="{5B8EBB7E-EDDE-404B-880D-498EE149B7ED}" type="sibTrans" cxnId="{F831E8D7-DE88-4A67-8EB2-18E5FE971F25}">
      <dgm:prSet/>
      <dgm:spPr/>
      <dgm:t>
        <a:bodyPr/>
        <a:lstStyle/>
        <a:p>
          <a:endParaRPr lang="en-US"/>
        </a:p>
      </dgm:t>
    </dgm:pt>
    <dgm:pt modelId="{566B0A1D-7A88-462A-9CD3-45A597678C72}" type="pres">
      <dgm:prSet presAssocID="{95C05F24-A1D0-405F-85AB-31BF890EEFA3}" presName="Name0" presStyleCnt="0">
        <dgm:presLayoutVars>
          <dgm:dir/>
          <dgm:animLvl val="lvl"/>
          <dgm:resizeHandles val="exact"/>
        </dgm:presLayoutVars>
      </dgm:prSet>
      <dgm:spPr/>
    </dgm:pt>
    <dgm:pt modelId="{EAC629BC-9AD0-4264-824B-D11D767EB8AB}" type="pres">
      <dgm:prSet presAssocID="{5C18F342-9AFA-408B-8B27-2169588DC167}" presName="composite" presStyleCnt="0"/>
      <dgm:spPr/>
    </dgm:pt>
    <dgm:pt modelId="{86C529FD-5C22-45B5-BB22-A701B28CE545}" type="pres">
      <dgm:prSet presAssocID="{5C18F342-9AFA-408B-8B27-2169588DC167}" presName="parTx" presStyleLbl="alignNode1" presStyleIdx="0" presStyleCnt="3">
        <dgm:presLayoutVars>
          <dgm:chMax val="0"/>
          <dgm:chPref val="0"/>
          <dgm:bulletEnabled val="1"/>
        </dgm:presLayoutVars>
      </dgm:prSet>
      <dgm:spPr/>
    </dgm:pt>
    <dgm:pt modelId="{4B1CF17E-0D30-46AE-A2A2-AE8A838B2A18}" type="pres">
      <dgm:prSet presAssocID="{5C18F342-9AFA-408B-8B27-2169588DC167}" presName="desTx" presStyleLbl="alignAccFollowNode1" presStyleIdx="0" presStyleCnt="3">
        <dgm:presLayoutVars>
          <dgm:bulletEnabled val="1"/>
        </dgm:presLayoutVars>
      </dgm:prSet>
      <dgm:spPr/>
    </dgm:pt>
    <dgm:pt modelId="{13E09677-F20A-4FE8-8708-AD0D50A824BB}" type="pres">
      <dgm:prSet presAssocID="{1D935561-DF70-44EA-9761-8BAA4EAFE177}" presName="space" presStyleCnt="0"/>
      <dgm:spPr/>
    </dgm:pt>
    <dgm:pt modelId="{24FB0238-3F63-4C11-B72C-69111A1DF341}" type="pres">
      <dgm:prSet presAssocID="{C0015510-2CA8-4F0B-A6F2-2C5CC759C5E2}" presName="composite" presStyleCnt="0"/>
      <dgm:spPr/>
    </dgm:pt>
    <dgm:pt modelId="{30752B44-F54B-4622-BD66-FBC53BB1B164}" type="pres">
      <dgm:prSet presAssocID="{C0015510-2CA8-4F0B-A6F2-2C5CC759C5E2}" presName="parTx" presStyleLbl="alignNode1" presStyleIdx="1" presStyleCnt="3">
        <dgm:presLayoutVars>
          <dgm:chMax val="0"/>
          <dgm:chPref val="0"/>
          <dgm:bulletEnabled val="1"/>
        </dgm:presLayoutVars>
      </dgm:prSet>
      <dgm:spPr/>
    </dgm:pt>
    <dgm:pt modelId="{E39494F7-B0C4-47F7-AE62-54115051B870}" type="pres">
      <dgm:prSet presAssocID="{C0015510-2CA8-4F0B-A6F2-2C5CC759C5E2}" presName="desTx" presStyleLbl="alignAccFollowNode1" presStyleIdx="1" presStyleCnt="3">
        <dgm:presLayoutVars>
          <dgm:bulletEnabled val="1"/>
        </dgm:presLayoutVars>
      </dgm:prSet>
      <dgm:spPr/>
    </dgm:pt>
    <dgm:pt modelId="{9B44ED31-5827-4211-BCFA-5FA3A7AAAB0E}" type="pres">
      <dgm:prSet presAssocID="{C2E9C1E9-5192-4E2A-93DE-238D417514A3}" presName="space" presStyleCnt="0"/>
      <dgm:spPr/>
    </dgm:pt>
    <dgm:pt modelId="{26915B54-127D-48A3-947B-B9DB2E657CA5}" type="pres">
      <dgm:prSet presAssocID="{B61A683C-8D89-481F-AD1B-75B6C6C95A7F}" presName="composite" presStyleCnt="0"/>
      <dgm:spPr/>
    </dgm:pt>
    <dgm:pt modelId="{24EA3937-80A6-484D-A734-82B96D24DD64}" type="pres">
      <dgm:prSet presAssocID="{B61A683C-8D89-481F-AD1B-75B6C6C95A7F}" presName="parTx" presStyleLbl="alignNode1" presStyleIdx="2" presStyleCnt="3">
        <dgm:presLayoutVars>
          <dgm:chMax val="0"/>
          <dgm:chPref val="0"/>
          <dgm:bulletEnabled val="1"/>
        </dgm:presLayoutVars>
      </dgm:prSet>
      <dgm:spPr/>
    </dgm:pt>
    <dgm:pt modelId="{2C6B8BB3-EA9E-4E20-B598-D79ADC7030C7}" type="pres">
      <dgm:prSet presAssocID="{B61A683C-8D89-481F-AD1B-75B6C6C95A7F}" presName="desTx" presStyleLbl="alignAccFollowNode1" presStyleIdx="2" presStyleCnt="3">
        <dgm:presLayoutVars>
          <dgm:bulletEnabled val="1"/>
        </dgm:presLayoutVars>
      </dgm:prSet>
      <dgm:spPr/>
    </dgm:pt>
  </dgm:ptLst>
  <dgm:cxnLst>
    <dgm:cxn modelId="{3F26F909-84D3-4406-8B7C-A1AA70330451}" type="presOf" srcId="{35AB1AB4-453E-4050-938F-8134681F7750}" destId="{E39494F7-B0C4-47F7-AE62-54115051B870}" srcOrd="0" destOrd="0" presId="urn:microsoft.com/office/officeart/2005/8/layout/hList1"/>
    <dgm:cxn modelId="{CF4F6829-B7A8-4F85-A1C7-D80E740ABD8B}" srcId="{C0015510-2CA8-4F0B-A6F2-2C5CC759C5E2}" destId="{CA8ED89B-CD5A-411F-9F3B-D027EB95B1D1}" srcOrd="1" destOrd="0" parTransId="{228BEB3F-4E7F-462E-9271-D2B2CA893F17}" sibTransId="{9F1081F5-BC25-498F-B8AB-FEB98B6DE801}"/>
    <dgm:cxn modelId="{7132B13A-1626-46B9-8C91-63C46A19648A}" type="presOf" srcId="{3161A90A-8BA9-42D0-B9FB-DA7B607C4271}" destId="{2C6B8BB3-EA9E-4E20-B598-D79ADC7030C7}" srcOrd="0" destOrd="3" presId="urn:microsoft.com/office/officeart/2005/8/layout/hList1"/>
    <dgm:cxn modelId="{A15E273E-BA23-4D4A-BA09-69ACF86FBB41}" srcId="{95C05F24-A1D0-405F-85AB-31BF890EEFA3}" destId="{5C18F342-9AFA-408B-8B27-2169588DC167}" srcOrd="0" destOrd="0" parTransId="{BE20F1CC-FBDA-4F94-A33C-5E7CA60B26E3}" sibTransId="{1D935561-DF70-44EA-9761-8BAA4EAFE177}"/>
    <dgm:cxn modelId="{65433E5D-A403-4A0D-B974-59A9034EC752}" srcId="{B61A683C-8D89-481F-AD1B-75B6C6C95A7F}" destId="{3161A90A-8BA9-42D0-B9FB-DA7B607C4271}" srcOrd="3" destOrd="0" parTransId="{EA306597-080F-49F7-B6D4-7B0C56819774}" sibTransId="{5B6660B7-5519-49FF-B546-C8AC95A7BB84}"/>
    <dgm:cxn modelId="{7B700041-2290-46C9-89CE-48EB2315B77F}" type="presOf" srcId="{6AE0FBA0-70C6-41BB-9CD4-762BA5E53202}" destId="{4B1CF17E-0D30-46AE-A2A2-AE8A838B2A18}" srcOrd="0" destOrd="1" presId="urn:microsoft.com/office/officeart/2005/8/layout/hList1"/>
    <dgm:cxn modelId="{68FCE244-8D11-4D83-B2F4-FFF2BFD71C40}" type="presOf" srcId="{B8638CA9-C02E-4F28-BE33-47542620D3F0}" destId="{2C6B8BB3-EA9E-4E20-B598-D79ADC7030C7}" srcOrd="0" destOrd="0" presId="urn:microsoft.com/office/officeart/2005/8/layout/hList1"/>
    <dgm:cxn modelId="{CE200E67-9C3E-4B18-9BF7-BDEE43BB5B2E}" srcId="{B61A683C-8D89-481F-AD1B-75B6C6C95A7F}" destId="{A0C26087-CEB9-461A-88D5-8B5753EC4C80}" srcOrd="2" destOrd="0" parTransId="{7F36A7C1-2F65-43F4-AAD1-CA489DF5E28B}" sibTransId="{4004EA2B-F87D-4000-B4E0-E3721C817C4F}"/>
    <dgm:cxn modelId="{B55DA254-1149-48D6-A544-DFF8C596D281}" type="presOf" srcId="{619AD923-F0D2-4789-8A64-8FD3C4D7FA3F}" destId="{4B1CF17E-0D30-46AE-A2A2-AE8A838B2A18}" srcOrd="0" destOrd="0" presId="urn:microsoft.com/office/officeart/2005/8/layout/hList1"/>
    <dgm:cxn modelId="{6219DE56-9523-4DD5-8121-72361A27A3F4}" type="presOf" srcId="{CA8ED89B-CD5A-411F-9F3B-D027EB95B1D1}" destId="{E39494F7-B0C4-47F7-AE62-54115051B870}" srcOrd="0" destOrd="1" presId="urn:microsoft.com/office/officeart/2005/8/layout/hList1"/>
    <dgm:cxn modelId="{2963E55A-3D09-4C99-B963-0C5C90990EBE}" srcId="{B61A683C-8D89-481F-AD1B-75B6C6C95A7F}" destId="{B8638CA9-C02E-4F28-BE33-47542620D3F0}" srcOrd="0" destOrd="0" parTransId="{3D38F2E1-ACD9-40C4-AFEF-5100C83B7C2C}" sibTransId="{DA8BBA9E-B2F0-4AFC-8BC0-3D6FB50D0043}"/>
    <dgm:cxn modelId="{F7E53187-1FCE-445C-BD24-37C4B12DA3DB}" srcId="{5C18F342-9AFA-408B-8B27-2169588DC167}" destId="{6AE0FBA0-70C6-41BB-9CD4-762BA5E53202}" srcOrd="1" destOrd="0" parTransId="{0D5418F2-78B5-4DE4-963E-E5F667AC0A9A}" sibTransId="{1923736D-8C7E-4BE4-9322-D819D857E218}"/>
    <dgm:cxn modelId="{628EF19C-5914-45C0-93B7-F9ACC29AC3A9}" srcId="{5C18F342-9AFA-408B-8B27-2169588DC167}" destId="{619AD923-F0D2-4789-8A64-8FD3C4D7FA3F}" srcOrd="0" destOrd="0" parTransId="{0BC0797D-8981-4E75-AF9D-EC60C266130E}" sibTransId="{D18961AD-C2CB-43B5-B402-CEC620E430DD}"/>
    <dgm:cxn modelId="{3E6F7AAB-20B1-4F6C-8F6B-300A2033440C}" type="presOf" srcId="{F1F6419B-CDEA-4A36-AC0E-5F5390DD628E}" destId="{2C6B8BB3-EA9E-4E20-B598-D79ADC7030C7}" srcOrd="0" destOrd="1" presId="urn:microsoft.com/office/officeart/2005/8/layout/hList1"/>
    <dgm:cxn modelId="{C39A6CBC-8D97-461A-B860-E5BF1F3547E5}" type="presOf" srcId="{5C18F342-9AFA-408B-8B27-2169588DC167}" destId="{86C529FD-5C22-45B5-BB22-A701B28CE545}" srcOrd="0" destOrd="0" presId="urn:microsoft.com/office/officeart/2005/8/layout/hList1"/>
    <dgm:cxn modelId="{99AE69BE-E9DF-41E0-81CA-D6F01199B82C}" srcId="{C0015510-2CA8-4F0B-A6F2-2C5CC759C5E2}" destId="{35AB1AB4-453E-4050-938F-8134681F7750}" srcOrd="0" destOrd="0" parTransId="{6689BFF0-0CD0-4A70-B117-7971D962A8E9}" sibTransId="{FBE8CF60-81A4-4D53-B2CE-87CF8EB240A0}"/>
    <dgm:cxn modelId="{27FA8FC8-0757-4537-9877-107B9E24BAB5}" type="presOf" srcId="{A0C26087-CEB9-461A-88D5-8B5753EC4C80}" destId="{2C6B8BB3-EA9E-4E20-B598-D79ADC7030C7}" srcOrd="0" destOrd="2" presId="urn:microsoft.com/office/officeart/2005/8/layout/hList1"/>
    <dgm:cxn modelId="{DE5654CA-F8E4-4A2F-9371-89A57AB95EA8}" srcId="{B61A683C-8D89-481F-AD1B-75B6C6C95A7F}" destId="{F1F6419B-CDEA-4A36-AC0E-5F5390DD628E}" srcOrd="1" destOrd="0" parTransId="{67B104E8-DE62-48B4-8ABE-DFEE40B09E3B}" sibTransId="{0A48EBF3-2156-4DF5-B08A-013AAE69CC53}"/>
    <dgm:cxn modelId="{A134ADCB-6121-4918-AEAB-E9E764BF0109}" type="presOf" srcId="{B61A683C-8D89-481F-AD1B-75B6C6C95A7F}" destId="{24EA3937-80A6-484D-A734-82B96D24DD64}" srcOrd="0" destOrd="0" presId="urn:microsoft.com/office/officeart/2005/8/layout/hList1"/>
    <dgm:cxn modelId="{75542BCE-8ACF-4C2F-A8AF-CAA483C12292}" type="presOf" srcId="{0088586D-7FCC-4096-8BC1-915A7094526B}" destId="{2C6B8BB3-EA9E-4E20-B598-D79ADC7030C7}" srcOrd="0" destOrd="4" presId="urn:microsoft.com/office/officeart/2005/8/layout/hList1"/>
    <dgm:cxn modelId="{F831E8D7-DE88-4A67-8EB2-18E5FE971F25}" srcId="{B61A683C-8D89-481F-AD1B-75B6C6C95A7F}" destId="{0088586D-7FCC-4096-8BC1-915A7094526B}" srcOrd="4" destOrd="0" parTransId="{6DF92875-ADD0-41A4-B433-C13B2F41D326}" sibTransId="{5B8EBB7E-EDDE-404B-880D-498EE149B7ED}"/>
    <dgm:cxn modelId="{2573D9D8-9FC5-48AD-B853-69C388A82022}" type="presOf" srcId="{95C05F24-A1D0-405F-85AB-31BF890EEFA3}" destId="{566B0A1D-7A88-462A-9CD3-45A597678C72}" srcOrd="0" destOrd="0" presId="urn:microsoft.com/office/officeart/2005/8/layout/hList1"/>
    <dgm:cxn modelId="{064D5EE8-37B2-4179-9A42-70862C431AD3}" srcId="{95C05F24-A1D0-405F-85AB-31BF890EEFA3}" destId="{C0015510-2CA8-4F0B-A6F2-2C5CC759C5E2}" srcOrd="1" destOrd="0" parTransId="{C12FD6A5-FB84-4C87-A051-B810DBF48EFE}" sibTransId="{C2E9C1E9-5192-4E2A-93DE-238D417514A3}"/>
    <dgm:cxn modelId="{435D6AEF-1E99-44C7-A9AB-B8C27D708622}" type="presOf" srcId="{C0015510-2CA8-4F0B-A6F2-2C5CC759C5E2}" destId="{30752B44-F54B-4622-BD66-FBC53BB1B164}" srcOrd="0" destOrd="0" presId="urn:microsoft.com/office/officeart/2005/8/layout/hList1"/>
    <dgm:cxn modelId="{9FCD36F7-26A7-41CE-9979-419B4F6F57AA}" srcId="{95C05F24-A1D0-405F-85AB-31BF890EEFA3}" destId="{B61A683C-8D89-481F-AD1B-75B6C6C95A7F}" srcOrd="2" destOrd="0" parTransId="{7A6A4938-0EFC-4FC0-9BEC-7AEC0CC71AC2}" sibTransId="{648FD2A4-EF6D-4B9A-AA96-417A288BF221}"/>
    <dgm:cxn modelId="{7547BA13-3085-4920-BADF-CC00FCC665F3}" type="presParOf" srcId="{566B0A1D-7A88-462A-9CD3-45A597678C72}" destId="{EAC629BC-9AD0-4264-824B-D11D767EB8AB}" srcOrd="0" destOrd="0" presId="urn:microsoft.com/office/officeart/2005/8/layout/hList1"/>
    <dgm:cxn modelId="{643EEFBE-C17A-40EA-A860-4E0712C4FFF1}" type="presParOf" srcId="{EAC629BC-9AD0-4264-824B-D11D767EB8AB}" destId="{86C529FD-5C22-45B5-BB22-A701B28CE545}" srcOrd="0" destOrd="0" presId="urn:microsoft.com/office/officeart/2005/8/layout/hList1"/>
    <dgm:cxn modelId="{3E117EBF-3CE0-4F81-A00F-D17A8EAC5C19}" type="presParOf" srcId="{EAC629BC-9AD0-4264-824B-D11D767EB8AB}" destId="{4B1CF17E-0D30-46AE-A2A2-AE8A838B2A18}" srcOrd="1" destOrd="0" presId="urn:microsoft.com/office/officeart/2005/8/layout/hList1"/>
    <dgm:cxn modelId="{0CCDA257-A1CA-4582-8D0B-67534353AB94}" type="presParOf" srcId="{566B0A1D-7A88-462A-9CD3-45A597678C72}" destId="{13E09677-F20A-4FE8-8708-AD0D50A824BB}" srcOrd="1" destOrd="0" presId="urn:microsoft.com/office/officeart/2005/8/layout/hList1"/>
    <dgm:cxn modelId="{363D982D-C4F7-42AB-BD21-1FBEA2C7710D}" type="presParOf" srcId="{566B0A1D-7A88-462A-9CD3-45A597678C72}" destId="{24FB0238-3F63-4C11-B72C-69111A1DF341}" srcOrd="2" destOrd="0" presId="urn:microsoft.com/office/officeart/2005/8/layout/hList1"/>
    <dgm:cxn modelId="{847B5E2E-4815-4689-95FC-9479DD5688FE}" type="presParOf" srcId="{24FB0238-3F63-4C11-B72C-69111A1DF341}" destId="{30752B44-F54B-4622-BD66-FBC53BB1B164}" srcOrd="0" destOrd="0" presId="urn:microsoft.com/office/officeart/2005/8/layout/hList1"/>
    <dgm:cxn modelId="{161136FB-1A45-439A-B93C-DF8B3E4C37C1}" type="presParOf" srcId="{24FB0238-3F63-4C11-B72C-69111A1DF341}" destId="{E39494F7-B0C4-47F7-AE62-54115051B870}" srcOrd="1" destOrd="0" presId="urn:microsoft.com/office/officeart/2005/8/layout/hList1"/>
    <dgm:cxn modelId="{46291BE5-BA89-4EB0-B8AA-072F4D9A9B54}" type="presParOf" srcId="{566B0A1D-7A88-462A-9CD3-45A597678C72}" destId="{9B44ED31-5827-4211-BCFA-5FA3A7AAAB0E}" srcOrd="3" destOrd="0" presId="urn:microsoft.com/office/officeart/2005/8/layout/hList1"/>
    <dgm:cxn modelId="{14BB4184-7B32-4AD5-9667-78FC4652EEA9}" type="presParOf" srcId="{566B0A1D-7A88-462A-9CD3-45A597678C72}" destId="{26915B54-127D-48A3-947B-B9DB2E657CA5}" srcOrd="4" destOrd="0" presId="urn:microsoft.com/office/officeart/2005/8/layout/hList1"/>
    <dgm:cxn modelId="{D7B97BB4-2A19-42A0-B6B1-E126557EC673}" type="presParOf" srcId="{26915B54-127D-48A3-947B-B9DB2E657CA5}" destId="{24EA3937-80A6-484D-A734-82B96D24DD64}" srcOrd="0" destOrd="0" presId="urn:microsoft.com/office/officeart/2005/8/layout/hList1"/>
    <dgm:cxn modelId="{E2760548-F82E-4C4D-B5BE-840D6780648F}" type="presParOf" srcId="{26915B54-127D-48A3-947B-B9DB2E657CA5}" destId="{2C6B8BB3-EA9E-4E20-B598-D79ADC7030C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US"/>
        </a:p>
      </dgm:t>
    </dgm:pt>
    <dgm:pt modelId="{C0015510-2CA8-4F0B-A6F2-2C5CC759C5E2}">
      <dgm:prSet custT="1"/>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sz="2400" b="1" kern="1200" dirty="0">
              <a:effectLst>
                <a:outerShdw blurRad="38100" dist="38100" dir="2700000" algn="tl">
                  <a:srgbClr val="000000">
                    <a:alpha val="43137"/>
                  </a:srgbClr>
                </a:outerShdw>
              </a:effectLst>
              <a:latin typeface="Century Gothic" panose="020B0502020202020204"/>
              <a:ea typeface="+mn-ea"/>
              <a:cs typeface="+mn-cs"/>
            </a:rPr>
            <a:t>Transfer</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algn="ctr">
            <a:buFont typeface="Arial" panose="020B0604020202020204" pitchFamily="34" charset="0"/>
            <a:buNone/>
          </a:pPr>
          <a:r>
            <a:rPr lang="en-US" b="1" dirty="0"/>
            <a:t>TRCP 356</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3C5B4F86-0B1A-451F-9BB3-13DC5F930348}">
      <dgm:prSet/>
      <dgm:spPr/>
      <dgm:t>
        <a:bodyPr/>
        <a:lstStyle/>
        <a:p>
          <a:pPr algn="l"/>
          <a:endParaRPr lang="en-US" dirty="0"/>
        </a:p>
      </dgm:t>
    </dgm:pt>
    <dgm:pt modelId="{DA6CCAC3-397A-4D91-9644-9CCE312BFBA5}" type="parTrans" cxnId="{9C2B92E1-17BE-40D9-98E6-1605B1F1070D}">
      <dgm:prSet/>
      <dgm:spPr/>
      <dgm:t>
        <a:bodyPr/>
        <a:lstStyle/>
        <a:p>
          <a:endParaRPr lang="en-US"/>
        </a:p>
      </dgm:t>
    </dgm:pt>
    <dgm:pt modelId="{C07D525F-7897-4EA1-9F63-8A0E2B00A570}" type="sibTrans" cxnId="{9C2B92E1-17BE-40D9-98E6-1605B1F1070D}">
      <dgm:prSet/>
      <dgm:spPr/>
      <dgm:t>
        <a:bodyPr/>
        <a:lstStyle/>
        <a:p>
          <a:endParaRPr lang="en-US"/>
        </a:p>
      </dgm:t>
    </dgm:pt>
    <dgm:pt modelId="{A2B50D54-274C-4AB5-A5C4-6B827B5EC414}">
      <dgm:prSet/>
      <dgm:spPr/>
      <dgm:t>
        <a:bodyPr/>
        <a:lstStyle/>
        <a:p>
          <a:pPr algn="l">
            <a:buFont typeface="Arial" panose="020B0604020202020204" pitchFamily="34" charset="0"/>
            <a:buChar char="•"/>
          </a:pPr>
          <a:endParaRPr lang="en-US" b="1" dirty="0"/>
        </a:p>
      </dgm:t>
    </dgm:pt>
    <dgm:pt modelId="{3170BA0E-ED99-4ED5-BB1F-4D67E26FE46E}" type="parTrans" cxnId="{D1CF52A7-B3AF-4D9C-976C-4F92D1CCFF07}">
      <dgm:prSet/>
      <dgm:spPr/>
      <dgm:t>
        <a:bodyPr/>
        <a:lstStyle/>
        <a:p>
          <a:endParaRPr lang="en-US"/>
        </a:p>
      </dgm:t>
    </dgm:pt>
    <dgm:pt modelId="{F32FAE57-B54E-4E7D-81C7-60917BB30324}" type="sibTrans" cxnId="{D1CF52A7-B3AF-4D9C-976C-4F92D1CCFF07}">
      <dgm:prSet/>
      <dgm:spPr/>
      <dgm:t>
        <a:bodyPr/>
        <a:lstStyle/>
        <a:p>
          <a:endParaRPr lang="en-US"/>
        </a:p>
      </dgm:t>
    </dgm:pt>
    <dgm:pt modelId="{E071A4D5-A9D0-419F-9979-954BFF90BF54}">
      <dgm:prSet/>
      <dgm:spPr/>
      <dgm:t>
        <a:bodyPr/>
        <a:lstStyle/>
        <a:p>
          <a:pPr algn="l">
            <a:buFont typeface="Arial" panose="020B0604020202020204" pitchFamily="34" charset="0"/>
            <a:buNone/>
          </a:pPr>
          <a:r>
            <a:rPr lang="en-US" b="1" dirty="0"/>
            <a:t>Action Transferred to Business Court</a:t>
          </a:r>
        </a:p>
      </dgm:t>
    </dgm:pt>
    <dgm:pt modelId="{790A02B0-2333-43EF-BDCA-E8839B18FD25}" type="parTrans" cxnId="{84AA98E2-9B82-4052-80DF-74CC49564E4F}">
      <dgm:prSet/>
      <dgm:spPr/>
      <dgm:t>
        <a:bodyPr/>
        <a:lstStyle/>
        <a:p>
          <a:endParaRPr lang="en-US"/>
        </a:p>
      </dgm:t>
    </dgm:pt>
    <dgm:pt modelId="{FD7EE7B6-3F68-494E-8268-2EE6BE6A5D7D}" type="sibTrans" cxnId="{84AA98E2-9B82-4052-80DF-74CC49564E4F}">
      <dgm:prSet/>
      <dgm:spPr/>
      <dgm:t>
        <a:bodyPr/>
        <a:lstStyle/>
        <a:p>
          <a:endParaRPr lang="en-US"/>
        </a:p>
      </dgm:t>
    </dgm:pt>
    <dgm:pt modelId="{9E3B4BFF-BC48-462F-8888-18CD03030F2F}">
      <dgm:prSet/>
      <dgm:spPr/>
      <dgm:t>
        <a:bodyPr/>
        <a:lstStyle/>
        <a:p>
          <a:pPr algn="l">
            <a:buFont typeface="+mj-lt"/>
            <a:buNone/>
          </a:pPr>
          <a:r>
            <a:rPr lang="en-US" b="0" dirty="0"/>
            <a:t> (a) court may on its own initiative request the presiding judge for administrative judicial region where court is located transfer an action pending in the court to business court if the business court has authority to hear action. “Regional presiding judge” = presiding judge for administrative judicial region in which court is located</a:t>
          </a:r>
        </a:p>
      </dgm:t>
    </dgm:pt>
    <dgm:pt modelId="{1BE3914F-AB7E-4CCD-A641-CC71D532C474}" type="parTrans" cxnId="{903200C1-CC42-4E2E-8A1A-218D7C8F9566}">
      <dgm:prSet/>
      <dgm:spPr/>
      <dgm:t>
        <a:bodyPr/>
        <a:lstStyle/>
        <a:p>
          <a:endParaRPr lang="en-US"/>
        </a:p>
      </dgm:t>
    </dgm:pt>
    <dgm:pt modelId="{EF572A3B-07BC-45E8-8758-2E8C2177C1F1}" type="sibTrans" cxnId="{903200C1-CC42-4E2E-8A1A-218D7C8F9566}">
      <dgm:prSet/>
      <dgm:spPr/>
      <dgm:t>
        <a:bodyPr/>
        <a:lstStyle/>
        <a:p>
          <a:endParaRPr lang="en-US"/>
        </a:p>
      </dgm:t>
    </dgm:pt>
    <dgm:pt modelId="{7B02F9DB-4F19-4720-AE3A-24E167F79714}">
      <dgm:prSet/>
      <dgm:spPr/>
      <dgm:t>
        <a:bodyPr/>
        <a:lstStyle/>
        <a:p>
          <a:pPr algn="l">
            <a:buFont typeface="+mj-lt"/>
            <a:buNone/>
          </a:pPr>
          <a:r>
            <a:rPr lang="en-US" b="0" dirty="0"/>
            <a:t>(b) notice &amp; hearing required upon objection; hearing coordinated with regional presiding judge, who self assigns to the court/conduct a hearing/rule on request</a:t>
          </a:r>
        </a:p>
      </dgm:t>
    </dgm:pt>
    <dgm:pt modelId="{ECBD6CEF-2D10-4084-8A09-DAE414CFCD59}" type="parTrans" cxnId="{C9008735-CA8A-42E8-A422-261447F75E0C}">
      <dgm:prSet/>
      <dgm:spPr/>
      <dgm:t>
        <a:bodyPr/>
        <a:lstStyle/>
        <a:p>
          <a:endParaRPr lang="en-US"/>
        </a:p>
      </dgm:t>
    </dgm:pt>
    <dgm:pt modelId="{608054ED-D2FB-4292-8D4D-1D0CAD95C79F}" type="sibTrans" cxnId="{C9008735-CA8A-42E8-A422-261447F75E0C}">
      <dgm:prSet/>
      <dgm:spPr/>
      <dgm:t>
        <a:bodyPr/>
        <a:lstStyle/>
        <a:p>
          <a:endParaRPr lang="en-US"/>
        </a:p>
      </dgm:t>
    </dgm:pt>
    <dgm:pt modelId="{26CC1269-0CA8-49A4-8444-CFB82CD7772C}">
      <dgm:prSet/>
      <dgm:spPr/>
      <dgm:t>
        <a:bodyPr/>
        <a:lstStyle/>
        <a:p>
          <a:pPr algn="l">
            <a:buFont typeface="+mj-lt"/>
            <a:buNone/>
          </a:pPr>
          <a:endParaRPr lang="en-US" b="0" dirty="0"/>
        </a:p>
      </dgm:t>
    </dgm:pt>
    <dgm:pt modelId="{E0B5022C-A4DC-4BCB-A619-4E31D4B660D1}" type="parTrans" cxnId="{93D8620C-325A-4141-B1BB-E108428CB980}">
      <dgm:prSet/>
      <dgm:spPr/>
    </dgm:pt>
    <dgm:pt modelId="{F69FA76E-E5CC-413F-80FA-BCEFCDE31990}" type="sibTrans" cxnId="{93D8620C-325A-4141-B1BB-E108428CB980}">
      <dgm:prSet/>
      <dgm:spPr/>
    </dgm:pt>
    <dgm:pt modelId="{84B825A3-B174-47E2-A25A-EF6841A1D034}" type="pres">
      <dgm:prSet presAssocID="{95C05F24-A1D0-405F-85AB-31BF890EEFA3}" presName="Name0" presStyleCnt="0">
        <dgm:presLayoutVars>
          <dgm:dir/>
          <dgm:animLvl val="lvl"/>
          <dgm:resizeHandles val="exact"/>
        </dgm:presLayoutVars>
      </dgm:prSet>
      <dgm:spPr/>
    </dgm:pt>
    <dgm:pt modelId="{4D91F90E-2736-43E6-AD7A-8557C3E1FB5D}" type="pres">
      <dgm:prSet presAssocID="{C0015510-2CA8-4F0B-A6F2-2C5CC759C5E2}" presName="composite" presStyleCnt="0"/>
      <dgm:spPr/>
    </dgm:pt>
    <dgm:pt modelId="{D900A177-8E63-4911-8B1F-588ED30FA6C1}" type="pres">
      <dgm:prSet presAssocID="{C0015510-2CA8-4F0B-A6F2-2C5CC759C5E2}" presName="parTx" presStyleLbl="alignNode1" presStyleIdx="0" presStyleCnt="1">
        <dgm:presLayoutVars>
          <dgm:chMax val="0"/>
          <dgm:chPref val="0"/>
          <dgm:bulletEnabled val="1"/>
        </dgm:presLayoutVars>
      </dgm:prSet>
      <dgm:spPr/>
    </dgm:pt>
    <dgm:pt modelId="{81F7B620-ADEC-4127-9605-2E5A82EBB146}" type="pres">
      <dgm:prSet presAssocID="{C0015510-2CA8-4F0B-A6F2-2C5CC759C5E2}" presName="desTx" presStyleLbl="alignAccFollowNode1" presStyleIdx="0" presStyleCnt="1">
        <dgm:presLayoutVars>
          <dgm:bulletEnabled val="1"/>
        </dgm:presLayoutVars>
      </dgm:prSet>
      <dgm:spPr/>
    </dgm:pt>
  </dgm:ptLst>
  <dgm:cxnLst>
    <dgm:cxn modelId="{93D8620C-325A-4141-B1BB-E108428CB980}" srcId="{C0015510-2CA8-4F0B-A6F2-2C5CC759C5E2}" destId="{26CC1269-0CA8-49A4-8444-CFB82CD7772C}" srcOrd="3" destOrd="0" parTransId="{E0B5022C-A4DC-4BCB-A619-4E31D4B660D1}" sibTransId="{F69FA76E-E5CC-413F-80FA-BCEFCDE31990}"/>
    <dgm:cxn modelId="{C2A56E13-003E-413C-B418-9FD5D76C7D97}" type="presOf" srcId="{95C05F24-A1D0-405F-85AB-31BF890EEFA3}" destId="{84B825A3-B174-47E2-A25A-EF6841A1D034}" srcOrd="0" destOrd="0" presId="urn:microsoft.com/office/officeart/2005/8/layout/hList1"/>
    <dgm:cxn modelId="{C9008735-CA8A-42E8-A422-261447F75E0C}" srcId="{C0015510-2CA8-4F0B-A6F2-2C5CC759C5E2}" destId="{7B02F9DB-4F19-4720-AE3A-24E167F79714}" srcOrd="4" destOrd="0" parTransId="{ECBD6CEF-2D10-4084-8A09-DAE414CFCD59}" sibTransId="{608054ED-D2FB-4292-8D4D-1D0CAD95C79F}"/>
    <dgm:cxn modelId="{24EFD897-87D7-488A-91AF-33F3F753E4BE}" type="presOf" srcId="{7B02F9DB-4F19-4720-AE3A-24E167F79714}" destId="{81F7B620-ADEC-4127-9605-2E5A82EBB146}" srcOrd="0" destOrd="4" presId="urn:microsoft.com/office/officeart/2005/8/layout/hList1"/>
    <dgm:cxn modelId="{4B19A8A0-B5AB-41CC-AAD6-3172D20A5B19}" type="presOf" srcId="{35AB1AB4-453E-4050-938F-8134681F7750}" destId="{81F7B620-ADEC-4127-9605-2E5A82EBB146}" srcOrd="0" destOrd="0" presId="urn:microsoft.com/office/officeart/2005/8/layout/hList1"/>
    <dgm:cxn modelId="{D1CF52A7-B3AF-4D9C-976C-4F92D1CCFF07}" srcId="{C0015510-2CA8-4F0B-A6F2-2C5CC759C5E2}" destId="{A2B50D54-274C-4AB5-A5C4-6B827B5EC414}" srcOrd="5" destOrd="0" parTransId="{3170BA0E-ED99-4ED5-BB1F-4D67E26FE46E}" sibTransId="{F32FAE57-B54E-4E7D-81C7-60917BB30324}"/>
    <dgm:cxn modelId="{264576AE-E663-4D5F-A396-6C8F0231B025}" type="presOf" srcId="{26CC1269-0CA8-49A4-8444-CFB82CD7772C}" destId="{81F7B620-ADEC-4127-9605-2E5A82EBB146}" srcOrd="0" destOrd="3" presId="urn:microsoft.com/office/officeart/2005/8/layout/hList1"/>
    <dgm:cxn modelId="{B96990B0-54D0-4B89-9D1A-ED3714F62B1F}" type="presOf" srcId="{A2B50D54-274C-4AB5-A5C4-6B827B5EC414}" destId="{81F7B620-ADEC-4127-9605-2E5A82EBB146}" srcOrd="0" destOrd="5" presId="urn:microsoft.com/office/officeart/2005/8/layout/hList1"/>
    <dgm:cxn modelId="{99AE69BE-E9DF-41E0-81CA-D6F01199B82C}" srcId="{C0015510-2CA8-4F0B-A6F2-2C5CC759C5E2}" destId="{35AB1AB4-453E-4050-938F-8134681F7750}" srcOrd="0" destOrd="0" parTransId="{6689BFF0-0CD0-4A70-B117-7971D962A8E9}" sibTransId="{FBE8CF60-81A4-4D53-B2CE-87CF8EB240A0}"/>
    <dgm:cxn modelId="{903200C1-CC42-4E2E-8A1A-218D7C8F9566}" srcId="{C0015510-2CA8-4F0B-A6F2-2C5CC759C5E2}" destId="{9E3B4BFF-BC48-462F-8888-18CD03030F2F}" srcOrd="2" destOrd="0" parTransId="{1BE3914F-AB7E-4CCD-A641-CC71D532C474}" sibTransId="{EF572A3B-07BC-45E8-8758-2E8C2177C1F1}"/>
    <dgm:cxn modelId="{DD2F4BC5-A3EA-4752-B1FD-CB22687AA047}" type="presOf" srcId="{9E3B4BFF-BC48-462F-8888-18CD03030F2F}" destId="{81F7B620-ADEC-4127-9605-2E5A82EBB146}" srcOrd="0" destOrd="2" presId="urn:microsoft.com/office/officeart/2005/8/layout/hList1"/>
    <dgm:cxn modelId="{548A65D0-0735-4A53-882E-467718A17578}" type="presOf" srcId="{C0015510-2CA8-4F0B-A6F2-2C5CC759C5E2}" destId="{D900A177-8E63-4911-8B1F-588ED30FA6C1}" srcOrd="0" destOrd="0" presId="urn:microsoft.com/office/officeart/2005/8/layout/hList1"/>
    <dgm:cxn modelId="{9C2B92E1-17BE-40D9-98E6-1605B1F1070D}" srcId="{C0015510-2CA8-4F0B-A6F2-2C5CC759C5E2}" destId="{3C5B4F86-0B1A-451F-9BB3-13DC5F930348}" srcOrd="6" destOrd="0" parTransId="{DA6CCAC3-397A-4D91-9644-9CCE312BFBA5}" sibTransId="{C07D525F-7897-4EA1-9F63-8A0E2B00A570}"/>
    <dgm:cxn modelId="{84AA98E2-9B82-4052-80DF-74CC49564E4F}" srcId="{C0015510-2CA8-4F0B-A6F2-2C5CC759C5E2}" destId="{E071A4D5-A9D0-419F-9979-954BFF90BF54}" srcOrd="1" destOrd="0" parTransId="{790A02B0-2333-43EF-BDCA-E8839B18FD25}" sibTransId="{FD7EE7B6-3F68-494E-8268-2EE6BE6A5D7D}"/>
    <dgm:cxn modelId="{064D5EE8-37B2-4179-9A42-70862C431AD3}" srcId="{95C05F24-A1D0-405F-85AB-31BF890EEFA3}" destId="{C0015510-2CA8-4F0B-A6F2-2C5CC759C5E2}" srcOrd="0" destOrd="0" parTransId="{C12FD6A5-FB84-4C87-A051-B810DBF48EFE}" sibTransId="{C2E9C1E9-5192-4E2A-93DE-238D417514A3}"/>
    <dgm:cxn modelId="{219094ED-86DC-471E-8DCD-C9DDCDEE5B0A}" type="presOf" srcId="{E071A4D5-A9D0-419F-9979-954BFF90BF54}" destId="{81F7B620-ADEC-4127-9605-2E5A82EBB146}" srcOrd="0" destOrd="1" presId="urn:microsoft.com/office/officeart/2005/8/layout/hList1"/>
    <dgm:cxn modelId="{BC0276FA-3131-4E22-82CB-465487397951}" type="presOf" srcId="{3C5B4F86-0B1A-451F-9BB3-13DC5F930348}" destId="{81F7B620-ADEC-4127-9605-2E5A82EBB146}" srcOrd="0" destOrd="6" presId="urn:microsoft.com/office/officeart/2005/8/layout/hList1"/>
    <dgm:cxn modelId="{7DDCF803-D5C1-412C-B2DA-4CD4A363ADA4}" type="presParOf" srcId="{84B825A3-B174-47E2-A25A-EF6841A1D034}" destId="{4D91F90E-2736-43E6-AD7A-8557C3E1FB5D}" srcOrd="0" destOrd="0" presId="urn:microsoft.com/office/officeart/2005/8/layout/hList1"/>
    <dgm:cxn modelId="{2641E5B1-9EDF-4EA3-AEFE-C13B54A3D62C}" type="presParOf" srcId="{4D91F90E-2736-43E6-AD7A-8557C3E1FB5D}" destId="{D900A177-8E63-4911-8B1F-588ED30FA6C1}" srcOrd="0" destOrd="0" presId="urn:microsoft.com/office/officeart/2005/8/layout/hList1"/>
    <dgm:cxn modelId="{9EBD97F5-4AC7-4B8C-913B-7BD472788FD1}" type="presParOf" srcId="{4D91F90E-2736-43E6-AD7A-8557C3E1FB5D}" destId="{81F7B620-ADEC-4127-9605-2E5A82EBB146}"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US"/>
        </a:p>
      </dgm:t>
    </dgm:pt>
    <dgm:pt modelId="{C0015510-2CA8-4F0B-A6F2-2C5CC759C5E2}">
      <dgm:prSet custT="1"/>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sz="2400" b="1" kern="1200" dirty="0">
              <a:effectLst>
                <a:outerShdw blurRad="38100" dist="38100" dir="2700000" algn="tl">
                  <a:srgbClr val="000000">
                    <a:alpha val="43137"/>
                  </a:srgbClr>
                </a:outerShdw>
              </a:effectLst>
              <a:latin typeface="Century Gothic" panose="020B0502020202020204"/>
              <a:ea typeface="+mn-ea"/>
              <a:cs typeface="+mn-cs"/>
            </a:rPr>
            <a:t>Transfer &amp; Remand</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algn="ctr">
            <a:buFont typeface="Arial" panose="020B0604020202020204" pitchFamily="34" charset="0"/>
            <a:buNone/>
          </a:pPr>
          <a:r>
            <a:rPr lang="en-US" b="1" dirty="0"/>
            <a:t>TRCP 356</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3C5B4F86-0B1A-451F-9BB3-13DC5F930348}">
      <dgm:prSet/>
      <dgm:spPr/>
      <dgm:t>
        <a:bodyPr/>
        <a:lstStyle/>
        <a:p>
          <a:pPr algn="l"/>
          <a:endParaRPr lang="en-US" dirty="0"/>
        </a:p>
      </dgm:t>
    </dgm:pt>
    <dgm:pt modelId="{DA6CCAC3-397A-4D91-9644-9CCE312BFBA5}" type="parTrans" cxnId="{9C2B92E1-17BE-40D9-98E6-1605B1F1070D}">
      <dgm:prSet/>
      <dgm:spPr/>
      <dgm:t>
        <a:bodyPr/>
        <a:lstStyle/>
        <a:p>
          <a:endParaRPr lang="en-US"/>
        </a:p>
      </dgm:t>
    </dgm:pt>
    <dgm:pt modelId="{C07D525F-7897-4EA1-9F63-8A0E2B00A570}" type="sibTrans" cxnId="{9C2B92E1-17BE-40D9-98E6-1605B1F1070D}">
      <dgm:prSet/>
      <dgm:spPr/>
      <dgm:t>
        <a:bodyPr/>
        <a:lstStyle/>
        <a:p>
          <a:endParaRPr lang="en-US"/>
        </a:p>
      </dgm:t>
    </dgm:pt>
    <dgm:pt modelId="{A2B50D54-274C-4AB5-A5C4-6B827B5EC414}">
      <dgm:prSet/>
      <dgm:spPr/>
      <dgm:t>
        <a:bodyPr/>
        <a:lstStyle/>
        <a:p>
          <a:pPr algn="l">
            <a:buFont typeface="Arial" panose="020B0604020202020204" pitchFamily="34" charset="0"/>
            <a:buChar char="•"/>
          </a:pPr>
          <a:endParaRPr lang="en-US" b="1" dirty="0"/>
        </a:p>
      </dgm:t>
    </dgm:pt>
    <dgm:pt modelId="{3170BA0E-ED99-4ED5-BB1F-4D67E26FE46E}" type="parTrans" cxnId="{D1CF52A7-B3AF-4D9C-976C-4F92D1CCFF07}">
      <dgm:prSet/>
      <dgm:spPr/>
      <dgm:t>
        <a:bodyPr/>
        <a:lstStyle/>
        <a:p>
          <a:endParaRPr lang="en-US"/>
        </a:p>
      </dgm:t>
    </dgm:pt>
    <dgm:pt modelId="{F32FAE57-B54E-4E7D-81C7-60917BB30324}" type="sibTrans" cxnId="{D1CF52A7-B3AF-4D9C-976C-4F92D1CCFF07}">
      <dgm:prSet/>
      <dgm:spPr/>
      <dgm:t>
        <a:bodyPr/>
        <a:lstStyle/>
        <a:p>
          <a:endParaRPr lang="en-US"/>
        </a:p>
      </dgm:t>
    </dgm:pt>
    <dgm:pt modelId="{E071A4D5-A9D0-419F-9979-954BFF90BF54}">
      <dgm:prSet/>
      <dgm:spPr/>
      <dgm:t>
        <a:bodyPr/>
        <a:lstStyle/>
        <a:p>
          <a:pPr algn="l">
            <a:buFont typeface="Arial" panose="020B0604020202020204" pitchFamily="34" charset="0"/>
            <a:buNone/>
          </a:pPr>
          <a:r>
            <a:rPr lang="en-US" b="1" dirty="0"/>
            <a:t>Action Transferred to Business Court</a:t>
          </a:r>
        </a:p>
      </dgm:t>
    </dgm:pt>
    <dgm:pt modelId="{790A02B0-2333-43EF-BDCA-E8839B18FD25}" type="parTrans" cxnId="{84AA98E2-9B82-4052-80DF-74CC49564E4F}">
      <dgm:prSet/>
      <dgm:spPr/>
      <dgm:t>
        <a:bodyPr/>
        <a:lstStyle/>
        <a:p>
          <a:endParaRPr lang="en-US"/>
        </a:p>
      </dgm:t>
    </dgm:pt>
    <dgm:pt modelId="{FD7EE7B6-3F68-494E-8268-2EE6BE6A5D7D}" type="sibTrans" cxnId="{84AA98E2-9B82-4052-80DF-74CC49564E4F}">
      <dgm:prSet/>
      <dgm:spPr/>
      <dgm:t>
        <a:bodyPr/>
        <a:lstStyle/>
        <a:p>
          <a:endParaRPr lang="en-US"/>
        </a:p>
      </dgm:t>
    </dgm:pt>
    <dgm:pt modelId="{9E3B4BFF-BC48-462F-8888-18CD03030F2F}">
      <dgm:prSet/>
      <dgm:spPr/>
      <dgm:t>
        <a:bodyPr/>
        <a:lstStyle/>
        <a:p>
          <a:pPr algn="l">
            <a:buFont typeface="+mj-lt"/>
            <a:buNone/>
          </a:pPr>
          <a:r>
            <a:rPr lang="en-US" b="0" dirty="0"/>
            <a:t>(c) Regional presiding judge may transfer action to business court if he/she finds the transfer will facilitate the fair &amp; efficient administration of justice. Denials of motion to transfer challenged </a:t>
          </a:r>
          <a:r>
            <a:rPr lang="en-US" b="1" dirty="0"/>
            <a:t>by writ of mandamus *in court of appeals district for the requesting court’s county*</a:t>
          </a:r>
        </a:p>
      </dgm:t>
    </dgm:pt>
    <dgm:pt modelId="{1BE3914F-AB7E-4CCD-A641-CC71D532C474}" type="parTrans" cxnId="{903200C1-CC42-4E2E-8A1A-218D7C8F9566}">
      <dgm:prSet/>
      <dgm:spPr/>
      <dgm:t>
        <a:bodyPr/>
        <a:lstStyle/>
        <a:p>
          <a:endParaRPr lang="en-US"/>
        </a:p>
      </dgm:t>
    </dgm:pt>
    <dgm:pt modelId="{EF572A3B-07BC-45E8-8758-2E8C2177C1F1}" type="sibTrans" cxnId="{903200C1-CC42-4E2E-8A1A-218D7C8F9566}">
      <dgm:prSet/>
      <dgm:spPr/>
      <dgm:t>
        <a:bodyPr/>
        <a:lstStyle/>
        <a:p>
          <a:endParaRPr lang="en-US"/>
        </a:p>
      </dgm:t>
    </dgm:pt>
    <dgm:pt modelId="{DF9A9AA3-A4C2-447C-8706-C053D3C7B727}">
      <dgm:prSet/>
      <dgm:spPr/>
      <dgm:t>
        <a:bodyPr/>
        <a:lstStyle/>
        <a:p>
          <a:pPr algn="l">
            <a:buFont typeface="+mj-lt"/>
            <a:buNone/>
          </a:pPr>
          <a:r>
            <a:rPr lang="en-US" b="0" dirty="0"/>
            <a:t>(d) Remand from business court sought under Rule 355; within 30 days after case is transferred</a:t>
          </a:r>
        </a:p>
      </dgm:t>
    </dgm:pt>
    <dgm:pt modelId="{89AA34B5-B56E-4AFC-981C-E5B9046BF048}" type="parTrans" cxnId="{35E249ED-0E2B-4F17-A257-A2498E839ED2}">
      <dgm:prSet/>
      <dgm:spPr/>
      <dgm:t>
        <a:bodyPr/>
        <a:lstStyle/>
        <a:p>
          <a:endParaRPr lang="en-US"/>
        </a:p>
      </dgm:t>
    </dgm:pt>
    <dgm:pt modelId="{0EE6DB48-EE18-42CB-97FF-A10D99AC0944}" type="sibTrans" cxnId="{35E249ED-0E2B-4F17-A257-A2498E839ED2}">
      <dgm:prSet/>
      <dgm:spPr/>
      <dgm:t>
        <a:bodyPr/>
        <a:lstStyle/>
        <a:p>
          <a:endParaRPr lang="en-US"/>
        </a:p>
      </dgm:t>
    </dgm:pt>
    <dgm:pt modelId="{8E51285B-BA1E-4F6D-BB34-1796CA2E41A9}">
      <dgm:prSet/>
      <dgm:spPr/>
      <dgm:t>
        <a:bodyPr/>
        <a:lstStyle/>
        <a:p>
          <a:pPr algn="l">
            <a:buFont typeface="+mj-lt"/>
            <a:buNone/>
          </a:pPr>
          <a:r>
            <a:rPr lang="en-US" b="0" dirty="0"/>
            <a:t>(e) Business court clerk must assign action to appropriate operating division; if more than one judge in that division, clerk must “randomly assign the action” to specific judge.</a:t>
          </a:r>
        </a:p>
      </dgm:t>
    </dgm:pt>
    <dgm:pt modelId="{1F8312AF-FF65-4F44-B63C-248CF101F97E}" type="parTrans" cxnId="{4EDDAB33-BDA0-4309-85FF-C4E8FA2DD99B}">
      <dgm:prSet/>
      <dgm:spPr/>
      <dgm:t>
        <a:bodyPr/>
        <a:lstStyle/>
        <a:p>
          <a:endParaRPr lang="en-US"/>
        </a:p>
      </dgm:t>
    </dgm:pt>
    <dgm:pt modelId="{34588583-A95B-4D2A-8892-42BB5212E6BE}" type="sibTrans" cxnId="{4EDDAB33-BDA0-4309-85FF-C4E8FA2DD99B}">
      <dgm:prSet/>
      <dgm:spPr/>
      <dgm:t>
        <a:bodyPr/>
        <a:lstStyle/>
        <a:p>
          <a:endParaRPr lang="en-US"/>
        </a:p>
      </dgm:t>
    </dgm:pt>
    <dgm:pt modelId="{84B825A3-B174-47E2-A25A-EF6841A1D034}" type="pres">
      <dgm:prSet presAssocID="{95C05F24-A1D0-405F-85AB-31BF890EEFA3}" presName="Name0" presStyleCnt="0">
        <dgm:presLayoutVars>
          <dgm:dir/>
          <dgm:animLvl val="lvl"/>
          <dgm:resizeHandles val="exact"/>
        </dgm:presLayoutVars>
      </dgm:prSet>
      <dgm:spPr/>
    </dgm:pt>
    <dgm:pt modelId="{4D91F90E-2736-43E6-AD7A-8557C3E1FB5D}" type="pres">
      <dgm:prSet presAssocID="{C0015510-2CA8-4F0B-A6F2-2C5CC759C5E2}" presName="composite" presStyleCnt="0"/>
      <dgm:spPr/>
    </dgm:pt>
    <dgm:pt modelId="{D900A177-8E63-4911-8B1F-588ED30FA6C1}" type="pres">
      <dgm:prSet presAssocID="{C0015510-2CA8-4F0B-A6F2-2C5CC759C5E2}" presName="parTx" presStyleLbl="alignNode1" presStyleIdx="0" presStyleCnt="1">
        <dgm:presLayoutVars>
          <dgm:chMax val="0"/>
          <dgm:chPref val="0"/>
          <dgm:bulletEnabled val="1"/>
        </dgm:presLayoutVars>
      </dgm:prSet>
      <dgm:spPr/>
    </dgm:pt>
    <dgm:pt modelId="{81F7B620-ADEC-4127-9605-2E5A82EBB146}" type="pres">
      <dgm:prSet presAssocID="{C0015510-2CA8-4F0B-A6F2-2C5CC759C5E2}" presName="desTx" presStyleLbl="alignAccFollowNode1" presStyleIdx="0" presStyleCnt="1">
        <dgm:presLayoutVars>
          <dgm:bulletEnabled val="1"/>
        </dgm:presLayoutVars>
      </dgm:prSet>
      <dgm:spPr/>
    </dgm:pt>
  </dgm:ptLst>
  <dgm:cxnLst>
    <dgm:cxn modelId="{C2A56E13-003E-413C-B418-9FD5D76C7D97}" type="presOf" srcId="{95C05F24-A1D0-405F-85AB-31BF890EEFA3}" destId="{84B825A3-B174-47E2-A25A-EF6841A1D034}" srcOrd="0" destOrd="0" presId="urn:microsoft.com/office/officeart/2005/8/layout/hList1"/>
    <dgm:cxn modelId="{4EDDAB33-BDA0-4309-85FF-C4E8FA2DD99B}" srcId="{C0015510-2CA8-4F0B-A6F2-2C5CC759C5E2}" destId="{8E51285B-BA1E-4F6D-BB34-1796CA2E41A9}" srcOrd="4" destOrd="0" parTransId="{1F8312AF-FF65-4F44-B63C-248CF101F97E}" sibTransId="{34588583-A95B-4D2A-8892-42BB5212E6BE}"/>
    <dgm:cxn modelId="{A1AC0744-8E23-4CE2-AFC8-936868659FC0}" type="presOf" srcId="{DF9A9AA3-A4C2-447C-8706-C053D3C7B727}" destId="{81F7B620-ADEC-4127-9605-2E5A82EBB146}" srcOrd="0" destOrd="3" presId="urn:microsoft.com/office/officeart/2005/8/layout/hList1"/>
    <dgm:cxn modelId="{4B19A8A0-B5AB-41CC-AAD6-3172D20A5B19}" type="presOf" srcId="{35AB1AB4-453E-4050-938F-8134681F7750}" destId="{81F7B620-ADEC-4127-9605-2E5A82EBB146}" srcOrd="0" destOrd="0" presId="urn:microsoft.com/office/officeart/2005/8/layout/hList1"/>
    <dgm:cxn modelId="{D1CF52A7-B3AF-4D9C-976C-4F92D1CCFF07}" srcId="{C0015510-2CA8-4F0B-A6F2-2C5CC759C5E2}" destId="{A2B50D54-274C-4AB5-A5C4-6B827B5EC414}" srcOrd="5" destOrd="0" parTransId="{3170BA0E-ED99-4ED5-BB1F-4D67E26FE46E}" sibTransId="{F32FAE57-B54E-4E7D-81C7-60917BB30324}"/>
    <dgm:cxn modelId="{B96990B0-54D0-4B89-9D1A-ED3714F62B1F}" type="presOf" srcId="{A2B50D54-274C-4AB5-A5C4-6B827B5EC414}" destId="{81F7B620-ADEC-4127-9605-2E5A82EBB146}" srcOrd="0" destOrd="5" presId="urn:microsoft.com/office/officeart/2005/8/layout/hList1"/>
    <dgm:cxn modelId="{99AE69BE-E9DF-41E0-81CA-D6F01199B82C}" srcId="{C0015510-2CA8-4F0B-A6F2-2C5CC759C5E2}" destId="{35AB1AB4-453E-4050-938F-8134681F7750}" srcOrd="0" destOrd="0" parTransId="{6689BFF0-0CD0-4A70-B117-7971D962A8E9}" sibTransId="{FBE8CF60-81A4-4D53-B2CE-87CF8EB240A0}"/>
    <dgm:cxn modelId="{903200C1-CC42-4E2E-8A1A-218D7C8F9566}" srcId="{C0015510-2CA8-4F0B-A6F2-2C5CC759C5E2}" destId="{9E3B4BFF-BC48-462F-8888-18CD03030F2F}" srcOrd="2" destOrd="0" parTransId="{1BE3914F-AB7E-4CCD-A641-CC71D532C474}" sibTransId="{EF572A3B-07BC-45E8-8758-2E8C2177C1F1}"/>
    <dgm:cxn modelId="{DD2F4BC5-A3EA-4752-B1FD-CB22687AA047}" type="presOf" srcId="{9E3B4BFF-BC48-462F-8888-18CD03030F2F}" destId="{81F7B620-ADEC-4127-9605-2E5A82EBB146}" srcOrd="0" destOrd="2" presId="urn:microsoft.com/office/officeart/2005/8/layout/hList1"/>
    <dgm:cxn modelId="{548A65D0-0735-4A53-882E-467718A17578}" type="presOf" srcId="{C0015510-2CA8-4F0B-A6F2-2C5CC759C5E2}" destId="{D900A177-8E63-4911-8B1F-588ED30FA6C1}" srcOrd="0" destOrd="0" presId="urn:microsoft.com/office/officeart/2005/8/layout/hList1"/>
    <dgm:cxn modelId="{9C2B92E1-17BE-40D9-98E6-1605B1F1070D}" srcId="{C0015510-2CA8-4F0B-A6F2-2C5CC759C5E2}" destId="{3C5B4F86-0B1A-451F-9BB3-13DC5F930348}" srcOrd="6" destOrd="0" parTransId="{DA6CCAC3-397A-4D91-9644-9CCE312BFBA5}" sibTransId="{C07D525F-7897-4EA1-9F63-8A0E2B00A570}"/>
    <dgm:cxn modelId="{84AA98E2-9B82-4052-80DF-74CC49564E4F}" srcId="{C0015510-2CA8-4F0B-A6F2-2C5CC759C5E2}" destId="{E071A4D5-A9D0-419F-9979-954BFF90BF54}" srcOrd="1" destOrd="0" parTransId="{790A02B0-2333-43EF-BDCA-E8839B18FD25}" sibTransId="{FD7EE7B6-3F68-494E-8268-2EE6BE6A5D7D}"/>
    <dgm:cxn modelId="{064D5EE8-37B2-4179-9A42-70862C431AD3}" srcId="{95C05F24-A1D0-405F-85AB-31BF890EEFA3}" destId="{C0015510-2CA8-4F0B-A6F2-2C5CC759C5E2}" srcOrd="0" destOrd="0" parTransId="{C12FD6A5-FB84-4C87-A051-B810DBF48EFE}" sibTransId="{C2E9C1E9-5192-4E2A-93DE-238D417514A3}"/>
    <dgm:cxn modelId="{35E249ED-0E2B-4F17-A257-A2498E839ED2}" srcId="{C0015510-2CA8-4F0B-A6F2-2C5CC759C5E2}" destId="{DF9A9AA3-A4C2-447C-8706-C053D3C7B727}" srcOrd="3" destOrd="0" parTransId="{89AA34B5-B56E-4AFC-981C-E5B9046BF048}" sibTransId="{0EE6DB48-EE18-42CB-97FF-A10D99AC0944}"/>
    <dgm:cxn modelId="{219094ED-86DC-471E-8DCD-C9DDCDEE5B0A}" type="presOf" srcId="{E071A4D5-A9D0-419F-9979-954BFF90BF54}" destId="{81F7B620-ADEC-4127-9605-2E5A82EBB146}" srcOrd="0" destOrd="1" presId="urn:microsoft.com/office/officeart/2005/8/layout/hList1"/>
    <dgm:cxn modelId="{C036FCF6-6C70-44A3-8794-83523B831A9B}" type="presOf" srcId="{8E51285B-BA1E-4F6D-BB34-1796CA2E41A9}" destId="{81F7B620-ADEC-4127-9605-2E5A82EBB146}" srcOrd="0" destOrd="4" presId="urn:microsoft.com/office/officeart/2005/8/layout/hList1"/>
    <dgm:cxn modelId="{BC0276FA-3131-4E22-82CB-465487397951}" type="presOf" srcId="{3C5B4F86-0B1A-451F-9BB3-13DC5F930348}" destId="{81F7B620-ADEC-4127-9605-2E5A82EBB146}" srcOrd="0" destOrd="6" presId="urn:microsoft.com/office/officeart/2005/8/layout/hList1"/>
    <dgm:cxn modelId="{7DDCF803-D5C1-412C-B2DA-4CD4A363ADA4}" type="presParOf" srcId="{84B825A3-B174-47E2-A25A-EF6841A1D034}" destId="{4D91F90E-2736-43E6-AD7A-8557C3E1FB5D}" srcOrd="0" destOrd="0" presId="urn:microsoft.com/office/officeart/2005/8/layout/hList1"/>
    <dgm:cxn modelId="{2641E5B1-9EDF-4EA3-AEFE-C13B54A3D62C}" type="presParOf" srcId="{4D91F90E-2736-43E6-AD7A-8557C3E1FB5D}" destId="{D900A177-8E63-4911-8B1F-588ED30FA6C1}" srcOrd="0" destOrd="0" presId="urn:microsoft.com/office/officeart/2005/8/layout/hList1"/>
    <dgm:cxn modelId="{9EBD97F5-4AC7-4B8C-913B-7BD472788FD1}" type="presParOf" srcId="{4D91F90E-2736-43E6-AD7A-8557C3E1FB5D}" destId="{81F7B620-ADEC-4127-9605-2E5A82EBB146}"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5" qsCatId="simple" csTypeId="urn:microsoft.com/office/officeart/2005/8/colors/accent6_2" csCatId="accent6" phldr="1"/>
      <dgm:spPr/>
      <dgm:t>
        <a:bodyPr/>
        <a:lstStyle/>
        <a:p>
          <a:endParaRPr lang="en-US"/>
        </a:p>
      </dgm:t>
    </dgm:pt>
    <dgm:pt modelId="{C0015510-2CA8-4F0B-A6F2-2C5CC759C5E2}">
      <dgm:prSet/>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b="1" kern="1200" dirty="0">
              <a:effectLst>
                <a:outerShdw blurRad="38100" dist="38100" dir="2700000" algn="tl">
                  <a:srgbClr val="000000">
                    <a:alpha val="43137"/>
                  </a:srgbClr>
                </a:outerShdw>
              </a:effectLst>
              <a:latin typeface="Century Gothic" panose="020B0502020202020204"/>
              <a:ea typeface="+mn-ea"/>
              <a:cs typeface="+mn-cs"/>
            </a:rPr>
            <a:t>Effect of Dismissal/limitations tolled </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marL="228600" indent="0" algn="ctr" defTabSz="1111250">
            <a:spcBef>
              <a:spcPct val="0"/>
            </a:spcBef>
            <a:spcAft>
              <a:spcPct val="15000"/>
            </a:spcAft>
            <a:buFont typeface="Arial" panose="020B0604020202020204" pitchFamily="34" charset="0"/>
            <a:buNone/>
          </a:pPr>
          <a:r>
            <a:rPr lang="en-US" b="1" kern="1200" dirty="0"/>
            <a:t>TRCP 357</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3C5B4F86-0B1A-451F-9BB3-13DC5F930348}">
      <dgm:prSet/>
      <dgm:spPr/>
      <dgm:t>
        <a:bodyPr/>
        <a:lstStyle/>
        <a:p>
          <a:pPr marL="228600" indent="0" algn="l" defTabSz="1111250">
            <a:spcBef>
              <a:spcPct val="0"/>
            </a:spcBef>
            <a:spcAft>
              <a:spcPct val="15000"/>
            </a:spcAft>
          </a:pPr>
          <a:endParaRPr lang="en-US" kern="1200" dirty="0"/>
        </a:p>
      </dgm:t>
    </dgm:pt>
    <dgm:pt modelId="{DA6CCAC3-397A-4D91-9644-9CCE312BFBA5}" type="parTrans" cxnId="{9C2B92E1-17BE-40D9-98E6-1605B1F1070D}">
      <dgm:prSet/>
      <dgm:spPr/>
      <dgm:t>
        <a:bodyPr/>
        <a:lstStyle/>
        <a:p>
          <a:endParaRPr lang="en-US"/>
        </a:p>
      </dgm:t>
    </dgm:pt>
    <dgm:pt modelId="{C07D525F-7897-4EA1-9F63-8A0E2B00A570}" type="sibTrans" cxnId="{9C2B92E1-17BE-40D9-98E6-1605B1F1070D}">
      <dgm:prSet/>
      <dgm:spPr/>
      <dgm:t>
        <a:bodyPr/>
        <a:lstStyle/>
        <a:p>
          <a:endParaRPr lang="en-US"/>
        </a:p>
      </dgm:t>
    </dgm:pt>
    <dgm:pt modelId="{A2B50D54-274C-4AB5-A5C4-6B827B5EC414}">
      <dgm:prSet/>
      <dgm:spPr/>
      <dgm:t>
        <a:bodyPr/>
        <a:lstStyle/>
        <a:p>
          <a:pPr marL="228600" indent="0" algn="l" defTabSz="1111250">
            <a:spcBef>
              <a:spcPct val="0"/>
            </a:spcBef>
            <a:spcAft>
              <a:spcPct val="15000"/>
            </a:spcAft>
            <a:buFont typeface="Arial" panose="020B0604020202020204" pitchFamily="34" charset="0"/>
            <a:buChar char="•"/>
          </a:pPr>
          <a:endParaRPr lang="en-US" b="1" kern="1200" dirty="0"/>
        </a:p>
      </dgm:t>
    </dgm:pt>
    <dgm:pt modelId="{3170BA0E-ED99-4ED5-BB1F-4D67E26FE46E}" type="parTrans" cxnId="{D1CF52A7-B3AF-4D9C-976C-4F92D1CCFF07}">
      <dgm:prSet/>
      <dgm:spPr/>
      <dgm:t>
        <a:bodyPr/>
        <a:lstStyle/>
        <a:p>
          <a:endParaRPr lang="en-US"/>
        </a:p>
      </dgm:t>
    </dgm:pt>
    <dgm:pt modelId="{F32FAE57-B54E-4E7D-81C7-60917BB30324}" type="sibTrans" cxnId="{D1CF52A7-B3AF-4D9C-976C-4F92D1CCFF07}">
      <dgm:prSet/>
      <dgm:spPr/>
      <dgm:t>
        <a:bodyPr/>
        <a:lstStyle/>
        <a:p>
          <a:endParaRPr lang="en-US"/>
        </a:p>
      </dgm:t>
    </dgm:pt>
    <dgm:pt modelId="{A0BA3900-C5D8-4E9F-9987-3E8BD76DF365}">
      <dgm:prSet/>
      <dgm:spPr/>
      <dgm:t>
        <a:bodyPr/>
        <a:lstStyle/>
        <a:p>
          <a:pPr marL="0" indent="0" algn="l" defTabSz="457200" rtl="0" eaLnBrk="1" latinLnBrk="0" hangingPunct="1">
            <a:spcBef>
              <a:spcPts val="1000"/>
            </a:spcBef>
            <a:spcAft>
              <a:spcPts val="0"/>
            </a:spcAft>
            <a:buClr>
              <a:schemeClr val="accent1"/>
            </a:buClr>
            <a:buSzPct val="80000"/>
            <a:buFont typeface="Wingdings 3" charset="2"/>
            <a:buNone/>
          </a:pPr>
          <a:r>
            <a:rPr lang="en-US" b="0" i="0" kern="1200" dirty="0">
              <a:latin typeface="+mj-lt"/>
              <a:ea typeface="+mj-ea"/>
              <a:cs typeface="+mj-cs"/>
            </a:rPr>
            <a:t>If business court dismisses an action or claim and same action/claim is filed in a different court </a:t>
          </a:r>
          <a:r>
            <a:rPr lang="en-US" b="1" i="0" kern="1200" dirty="0">
              <a:latin typeface="+mj-lt"/>
              <a:ea typeface="+mj-ea"/>
              <a:cs typeface="+mj-cs"/>
            </a:rPr>
            <a:t>within 60 days after dismissal becomes final</a:t>
          </a:r>
          <a:r>
            <a:rPr lang="en-US" b="0" i="0" kern="1200" dirty="0">
              <a:latin typeface="+mj-lt"/>
              <a:ea typeface="+mj-ea"/>
              <a:cs typeface="+mj-cs"/>
            </a:rPr>
            <a:t>, the applicable statute of limitations is suspended for the period between the filings</a:t>
          </a:r>
        </a:p>
      </dgm:t>
    </dgm:pt>
    <dgm:pt modelId="{8B7CF6C9-27D5-4052-A594-94D2D7CC4881}" type="parTrans" cxnId="{256933AC-A5BD-4544-9239-87A3351D18E3}">
      <dgm:prSet/>
      <dgm:spPr/>
      <dgm:t>
        <a:bodyPr/>
        <a:lstStyle/>
        <a:p>
          <a:endParaRPr lang="en-US"/>
        </a:p>
      </dgm:t>
    </dgm:pt>
    <dgm:pt modelId="{441F4B8E-CA18-4C8A-B48F-7977E9CE1F9A}" type="sibTrans" cxnId="{256933AC-A5BD-4544-9239-87A3351D18E3}">
      <dgm:prSet/>
      <dgm:spPr/>
    </dgm:pt>
    <dgm:pt modelId="{3F45F2B5-F146-45D4-BCCB-4C6F8020ED8C}" type="pres">
      <dgm:prSet presAssocID="{95C05F24-A1D0-405F-85AB-31BF890EEFA3}" presName="Name0" presStyleCnt="0">
        <dgm:presLayoutVars>
          <dgm:dir/>
          <dgm:animLvl val="lvl"/>
          <dgm:resizeHandles val="exact"/>
        </dgm:presLayoutVars>
      </dgm:prSet>
      <dgm:spPr/>
    </dgm:pt>
    <dgm:pt modelId="{08CF302A-4ABE-4F2D-8C4D-E642F9456253}" type="pres">
      <dgm:prSet presAssocID="{C0015510-2CA8-4F0B-A6F2-2C5CC759C5E2}" presName="composite" presStyleCnt="0"/>
      <dgm:spPr/>
    </dgm:pt>
    <dgm:pt modelId="{0EA2065A-9BBB-4BDA-9D09-DC5B5BB0A334}" type="pres">
      <dgm:prSet presAssocID="{C0015510-2CA8-4F0B-A6F2-2C5CC759C5E2}" presName="parTx" presStyleLbl="alignNode1" presStyleIdx="0" presStyleCnt="1">
        <dgm:presLayoutVars>
          <dgm:chMax val="0"/>
          <dgm:chPref val="0"/>
          <dgm:bulletEnabled val="1"/>
        </dgm:presLayoutVars>
      </dgm:prSet>
      <dgm:spPr/>
    </dgm:pt>
    <dgm:pt modelId="{8B3D9F03-6435-4F59-9683-D262DC1B7599}" type="pres">
      <dgm:prSet presAssocID="{C0015510-2CA8-4F0B-A6F2-2C5CC759C5E2}" presName="desTx" presStyleLbl="alignAccFollowNode1" presStyleIdx="0" presStyleCnt="1">
        <dgm:presLayoutVars>
          <dgm:bulletEnabled val="1"/>
        </dgm:presLayoutVars>
      </dgm:prSet>
      <dgm:spPr/>
    </dgm:pt>
  </dgm:ptLst>
  <dgm:cxnLst>
    <dgm:cxn modelId="{38F73B2D-2D97-4787-8537-631A178C8361}" type="presOf" srcId="{A2B50D54-274C-4AB5-A5C4-6B827B5EC414}" destId="{8B3D9F03-6435-4F59-9683-D262DC1B7599}" srcOrd="0" destOrd="2" presId="urn:microsoft.com/office/officeart/2005/8/layout/hList1"/>
    <dgm:cxn modelId="{CE82A540-0DF6-4B1C-8F4B-B2F635F2ECBB}" type="presOf" srcId="{C0015510-2CA8-4F0B-A6F2-2C5CC759C5E2}" destId="{0EA2065A-9BBB-4BDA-9D09-DC5B5BB0A334}" srcOrd="0" destOrd="0" presId="urn:microsoft.com/office/officeart/2005/8/layout/hList1"/>
    <dgm:cxn modelId="{0B9F689B-9C08-4675-B4FA-C4AF99F66C78}" type="presOf" srcId="{A0BA3900-C5D8-4E9F-9987-3E8BD76DF365}" destId="{8B3D9F03-6435-4F59-9683-D262DC1B7599}" srcOrd="0" destOrd="1" presId="urn:microsoft.com/office/officeart/2005/8/layout/hList1"/>
    <dgm:cxn modelId="{D1CF52A7-B3AF-4D9C-976C-4F92D1CCFF07}" srcId="{C0015510-2CA8-4F0B-A6F2-2C5CC759C5E2}" destId="{A2B50D54-274C-4AB5-A5C4-6B827B5EC414}" srcOrd="1" destOrd="0" parTransId="{3170BA0E-ED99-4ED5-BB1F-4D67E26FE46E}" sibTransId="{F32FAE57-B54E-4E7D-81C7-60917BB30324}"/>
    <dgm:cxn modelId="{256933AC-A5BD-4544-9239-87A3351D18E3}" srcId="{35AB1AB4-453E-4050-938F-8134681F7750}" destId="{A0BA3900-C5D8-4E9F-9987-3E8BD76DF365}" srcOrd="0" destOrd="0" parTransId="{8B7CF6C9-27D5-4052-A594-94D2D7CC4881}" sibTransId="{441F4B8E-CA18-4C8A-B48F-7977E9CE1F9A}"/>
    <dgm:cxn modelId="{99AE69BE-E9DF-41E0-81CA-D6F01199B82C}" srcId="{C0015510-2CA8-4F0B-A6F2-2C5CC759C5E2}" destId="{35AB1AB4-453E-4050-938F-8134681F7750}" srcOrd="0" destOrd="0" parTransId="{6689BFF0-0CD0-4A70-B117-7971D962A8E9}" sibTransId="{FBE8CF60-81A4-4D53-B2CE-87CF8EB240A0}"/>
    <dgm:cxn modelId="{A03F3DCD-1ACB-420D-877A-A50247EF7FD9}" type="presOf" srcId="{95C05F24-A1D0-405F-85AB-31BF890EEFA3}" destId="{3F45F2B5-F146-45D4-BCCB-4C6F8020ED8C}" srcOrd="0" destOrd="0" presId="urn:microsoft.com/office/officeart/2005/8/layout/hList1"/>
    <dgm:cxn modelId="{BD2589D7-E376-4F74-905A-DE87B003128B}" type="presOf" srcId="{35AB1AB4-453E-4050-938F-8134681F7750}" destId="{8B3D9F03-6435-4F59-9683-D262DC1B7599}" srcOrd="0" destOrd="0" presId="urn:microsoft.com/office/officeart/2005/8/layout/hList1"/>
    <dgm:cxn modelId="{9C2B92E1-17BE-40D9-98E6-1605B1F1070D}" srcId="{C0015510-2CA8-4F0B-A6F2-2C5CC759C5E2}" destId="{3C5B4F86-0B1A-451F-9BB3-13DC5F930348}" srcOrd="2" destOrd="0" parTransId="{DA6CCAC3-397A-4D91-9644-9CCE312BFBA5}" sibTransId="{C07D525F-7897-4EA1-9F63-8A0E2B00A570}"/>
    <dgm:cxn modelId="{064D5EE8-37B2-4179-9A42-70862C431AD3}" srcId="{95C05F24-A1D0-405F-85AB-31BF890EEFA3}" destId="{C0015510-2CA8-4F0B-A6F2-2C5CC759C5E2}" srcOrd="0" destOrd="0" parTransId="{C12FD6A5-FB84-4C87-A051-B810DBF48EFE}" sibTransId="{C2E9C1E9-5192-4E2A-93DE-238D417514A3}"/>
    <dgm:cxn modelId="{62F875FD-E59A-4836-B3FA-B0A9646EC4FA}" type="presOf" srcId="{3C5B4F86-0B1A-451F-9BB3-13DC5F930348}" destId="{8B3D9F03-6435-4F59-9683-D262DC1B7599}" srcOrd="0" destOrd="3" presId="urn:microsoft.com/office/officeart/2005/8/layout/hList1"/>
    <dgm:cxn modelId="{73BB5FBD-E593-482C-A6E9-391B987FA9D6}" type="presParOf" srcId="{3F45F2B5-F146-45D4-BCCB-4C6F8020ED8C}" destId="{08CF302A-4ABE-4F2D-8C4D-E642F9456253}" srcOrd="0" destOrd="0" presId="urn:microsoft.com/office/officeart/2005/8/layout/hList1"/>
    <dgm:cxn modelId="{0E2978B4-85D6-45DF-BCE1-1404E9E509D7}" type="presParOf" srcId="{08CF302A-4ABE-4F2D-8C4D-E642F9456253}" destId="{0EA2065A-9BBB-4BDA-9D09-DC5B5BB0A334}" srcOrd="0" destOrd="0" presId="urn:microsoft.com/office/officeart/2005/8/layout/hList1"/>
    <dgm:cxn modelId="{C85B879A-F29E-4138-A0A4-E9E2E4B81060}" type="presParOf" srcId="{08CF302A-4ABE-4F2D-8C4D-E642F9456253}" destId="{8B3D9F03-6435-4F59-9683-D262DC1B759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917BA-30B6-4FDA-A158-DCBE45C407F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A1D5CFD-79A9-47B6-A576-B3FDD62DCC38}">
      <dgm:prSet/>
      <dgm:spPr/>
      <dgm:t>
        <a:bodyPr/>
        <a:lstStyle/>
        <a:p>
          <a:r>
            <a:rPr lang="en-US" cap="all" baseline="0" dirty="0">
              <a:effectLst>
                <a:outerShdw blurRad="38100" dist="38100" dir="2700000" algn="tl">
                  <a:srgbClr val="000000">
                    <a:alpha val="43137"/>
                  </a:srgbClr>
                </a:outerShdw>
              </a:effectLst>
            </a:rPr>
            <a:t>SCAC</a:t>
          </a:r>
        </a:p>
      </dgm:t>
    </dgm:pt>
    <dgm:pt modelId="{5201C269-38AD-468B-AC46-081DEDEEBA6C}" type="parTrans" cxnId="{225FEF82-86A4-4403-B8F3-116C859F8E35}">
      <dgm:prSet/>
      <dgm:spPr/>
      <dgm:t>
        <a:bodyPr/>
        <a:lstStyle/>
        <a:p>
          <a:endParaRPr lang="en-US"/>
        </a:p>
      </dgm:t>
    </dgm:pt>
    <dgm:pt modelId="{8EC77462-AB0E-4E44-8958-8257C2928E54}" type="sibTrans" cxnId="{225FEF82-86A4-4403-B8F3-116C859F8E35}">
      <dgm:prSet/>
      <dgm:spPr/>
      <dgm:t>
        <a:bodyPr/>
        <a:lstStyle/>
        <a:p>
          <a:endParaRPr lang="en-US"/>
        </a:p>
      </dgm:t>
    </dgm:pt>
    <dgm:pt modelId="{6021297B-4536-453E-980F-540895894333}">
      <dgm:prSet/>
      <dgm:spPr/>
      <dgm:t>
        <a:bodyPr/>
        <a:lstStyle/>
        <a:p>
          <a:pPr>
            <a:lnSpc>
              <a:spcPct val="100000"/>
            </a:lnSpc>
          </a:pPr>
          <a:r>
            <a:rPr lang="en-US" dirty="0"/>
            <a:t>SCAC made final recommendations to SCOTX (Oct. 2023)</a:t>
          </a:r>
        </a:p>
      </dgm:t>
    </dgm:pt>
    <dgm:pt modelId="{B80B4F0F-0810-4D73-AAE6-51AED3578956}" type="parTrans" cxnId="{F1196630-F4BC-449A-B397-FB38CA7C5CF1}">
      <dgm:prSet/>
      <dgm:spPr/>
      <dgm:t>
        <a:bodyPr/>
        <a:lstStyle/>
        <a:p>
          <a:endParaRPr lang="en-US"/>
        </a:p>
      </dgm:t>
    </dgm:pt>
    <dgm:pt modelId="{C28BDA6F-6B76-4D5D-BFCE-38BDD4F21BAC}" type="sibTrans" cxnId="{F1196630-F4BC-449A-B397-FB38CA7C5CF1}">
      <dgm:prSet/>
      <dgm:spPr/>
      <dgm:t>
        <a:bodyPr/>
        <a:lstStyle/>
        <a:p>
          <a:endParaRPr lang="en-US"/>
        </a:p>
      </dgm:t>
    </dgm:pt>
    <dgm:pt modelId="{62C03844-1AB4-44CF-9F17-5D4933D72B83}">
      <dgm:prSet/>
      <dgm:spPr/>
      <dgm:t>
        <a:bodyPr/>
        <a:lstStyle/>
        <a:p>
          <a:r>
            <a:rPr lang="en-US" dirty="0">
              <a:effectLst>
                <a:outerShdw blurRad="38100" dist="38100" dir="2700000" algn="tl">
                  <a:srgbClr val="000000">
                    <a:alpha val="43137"/>
                  </a:srgbClr>
                </a:outerShdw>
              </a:effectLst>
            </a:rPr>
            <a:t>SCOTX</a:t>
          </a:r>
        </a:p>
      </dgm:t>
    </dgm:pt>
    <dgm:pt modelId="{659518CB-0A4E-4641-98D5-0B3EFB737697}" type="parTrans" cxnId="{0D8DC948-12E2-49D7-A786-A2BF3D440279}">
      <dgm:prSet/>
      <dgm:spPr/>
      <dgm:t>
        <a:bodyPr/>
        <a:lstStyle/>
        <a:p>
          <a:endParaRPr lang="en-US"/>
        </a:p>
      </dgm:t>
    </dgm:pt>
    <dgm:pt modelId="{C3503B3E-191A-475C-8236-4F1CD1A3E235}" type="sibTrans" cxnId="{0D8DC948-12E2-49D7-A786-A2BF3D440279}">
      <dgm:prSet/>
      <dgm:spPr/>
      <dgm:t>
        <a:bodyPr/>
        <a:lstStyle/>
        <a:p>
          <a:endParaRPr lang="en-US"/>
        </a:p>
      </dgm:t>
    </dgm:pt>
    <dgm:pt modelId="{FBFAAE1F-8064-4BA8-A8F4-87A2865CB638}">
      <dgm:prSet/>
      <dgm:spPr/>
      <dgm:t>
        <a:bodyPr/>
        <a:lstStyle/>
        <a:p>
          <a:pPr>
            <a:lnSpc>
              <a:spcPct val="100000"/>
            </a:lnSpc>
          </a:pPr>
          <a:r>
            <a:rPr lang="en-US" dirty="0"/>
            <a:t>Study/discussion</a:t>
          </a:r>
        </a:p>
      </dgm:t>
    </dgm:pt>
    <dgm:pt modelId="{C77CBC9E-A7A3-4A7F-9CF3-CBDC8A472107}" type="parTrans" cxnId="{1469312C-EF56-44B5-A409-D5993F56AE92}">
      <dgm:prSet/>
      <dgm:spPr/>
      <dgm:t>
        <a:bodyPr/>
        <a:lstStyle/>
        <a:p>
          <a:endParaRPr lang="en-US"/>
        </a:p>
      </dgm:t>
    </dgm:pt>
    <dgm:pt modelId="{D6B61614-A722-4D63-8C70-769DE8E96180}" type="sibTrans" cxnId="{1469312C-EF56-44B5-A409-D5993F56AE92}">
      <dgm:prSet/>
      <dgm:spPr/>
      <dgm:t>
        <a:bodyPr/>
        <a:lstStyle/>
        <a:p>
          <a:endParaRPr lang="en-US"/>
        </a:p>
      </dgm:t>
    </dgm:pt>
    <dgm:pt modelId="{EA42C919-12C7-4355-ADB1-9209B51FA74F}">
      <dgm:prSet/>
      <dgm:spPr/>
      <dgm:t>
        <a:bodyPr/>
        <a:lstStyle/>
        <a:p>
          <a:pPr>
            <a:lnSpc>
              <a:spcPct val="100000"/>
            </a:lnSpc>
          </a:pPr>
          <a:r>
            <a:rPr lang="en-US" dirty="0"/>
            <a:t>Preliminary order issued on Feb. 6, 2024</a:t>
          </a:r>
        </a:p>
      </dgm:t>
    </dgm:pt>
    <dgm:pt modelId="{03F53484-46C0-43DF-8A0F-EF35D36CD3AD}" type="parTrans" cxnId="{503BA9F2-C420-473A-8682-18F1BFAD783F}">
      <dgm:prSet/>
      <dgm:spPr/>
      <dgm:t>
        <a:bodyPr/>
        <a:lstStyle/>
        <a:p>
          <a:endParaRPr lang="en-US"/>
        </a:p>
      </dgm:t>
    </dgm:pt>
    <dgm:pt modelId="{07ED8DD3-2BE2-4CD8-9FCE-64F80154379D}" type="sibTrans" cxnId="{503BA9F2-C420-473A-8682-18F1BFAD783F}">
      <dgm:prSet/>
      <dgm:spPr/>
      <dgm:t>
        <a:bodyPr/>
        <a:lstStyle/>
        <a:p>
          <a:endParaRPr lang="en-US"/>
        </a:p>
      </dgm:t>
    </dgm:pt>
    <dgm:pt modelId="{A553E64C-AF7B-485F-BD15-70CDD66EA44C}">
      <dgm:prSet/>
      <dgm:spPr/>
      <dgm:t>
        <a:bodyPr/>
        <a:lstStyle/>
        <a:p>
          <a:pPr>
            <a:lnSpc>
              <a:spcPct val="100000"/>
            </a:lnSpc>
          </a:pPr>
          <a:r>
            <a:rPr lang="en-US" dirty="0"/>
            <a:t>Revisions and final order (summer 2024)</a:t>
          </a:r>
        </a:p>
      </dgm:t>
    </dgm:pt>
    <dgm:pt modelId="{FCF69BF0-7580-467B-894F-6625AA2D5682}" type="parTrans" cxnId="{F0FE34E3-7EE1-4CA1-AB0A-5BE2F253095D}">
      <dgm:prSet/>
      <dgm:spPr/>
      <dgm:t>
        <a:bodyPr/>
        <a:lstStyle/>
        <a:p>
          <a:endParaRPr lang="en-US"/>
        </a:p>
      </dgm:t>
    </dgm:pt>
    <dgm:pt modelId="{55CDB252-7F8E-4476-8D44-31440595830E}" type="sibTrans" cxnId="{F0FE34E3-7EE1-4CA1-AB0A-5BE2F253095D}">
      <dgm:prSet/>
      <dgm:spPr/>
      <dgm:t>
        <a:bodyPr/>
        <a:lstStyle/>
        <a:p>
          <a:endParaRPr lang="en-US"/>
        </a:p>
      </dgm:t>
    </dgm:pt>
    <dgm:pt modelId="{02BDCFD8-1487-49D3-87D6-052FC75B1D6E}">
      <dgm:prSet/>
      <dgm:spPr/>
      <dgm:t>
        <a:bodyPr/>
        <a:lstStyle/>
        <a:p>
          <a:pPr>
            <a:lnSpc>
              <a:spcPct val="100000"/>
            </a:lnSpc>
          </a:pPr>
          <a:r>
            <a:rPr lang="en-US" dirty="0"/>
            <a:t>Effective Sept. 1, 2024</a:t>
          </a:r>
        </a:p>
      </dgm:t>
    </dgm:pt>
    <dgm:pt modelId="{AA465351-7238-4739-A847-F15D01640CF4}" type="parTrans" cxnId="{B6085DBA-FEC9-4288-88F6-66CFB75AC372}">
      <dgm:prSet/>
      <dgm:spPr/>
      <dgm:t>
        <a:bodyPr/>
        <a:lstStyle/>
        <a:p>
          <a:endParaRPr lang="en-US"/>
        </a:p>
      </dgm:t>
    </dgm:pt>
    <dgm:pt modelId="{9270141C-8C22-44D5-BD61-5945E935F0D5}" type="sibTrans" cxnId="{B6085DBA-FEC9-4288-88F6-66CFB75AC372}">
      <dgm:prSet/>
      <dgm:spPr/>
      <dgm:t>
        <a:bodyPr/>
        <a:lstStyle/>
        <a:p>
          <a:endParaRPr lang="en-US"/>
        </a:p>
      </dgm:t>
    </dgm:pt>
    <dgm:pt modelId="{D204255A-5E46-4269-B625-892F5A746B25}">
      <dgm:prSet/>
      <dgm:spPr/>
      <dgm:t>
        <a:bodyPr/>
        <a:lstStyle/>
        <a:p>
          <a:pPr>
            <a:lnSpc>
              <a:spcPct val="100000"/>
            </a:lnSpc>
          </a:pPr>
          <a:r>
            <a:rPr lang="en-US" dirty="0"/>
            <a:t>Business Court Subcommittee proposals and discussions (June, Aug., Oct. 2023)</a:t>
          </a:r>
        </a:p>
      </dgm:t>
    </dgm:pt>
    <dgm:pt modelId="{6041DF9A-9508-4D56-86D0-AA6A3B29BA0F}" type="parTrans" cxnId="{BB8D49B0-DC37-47D5-90CC-33C05CA02644}">
      <dgm:prSet/>
      <dgm:spPr/>
      <dgm:t>
        <a:bodyPr/>
        <a:lstStyle/>
        <a:p>
          <a:endParaRPr lang="en-US"/>
        </a:p>
      </dgm:t>
    </dgm:pt>
    <dgm:pt modelId="{E510BA92-89D5-4C34-9372-2751C6F7871D}" type="sibTrans" cxnId="{BB8D49B0-DC37-47D5-90CC-33C05CA02644}">
      <dgm:prSet/>
      <dgm:spPr/>
      <dgm:t>
        <a:bodyPr/>
        <a:lstStyle/>
        <a:p>
          <a:endParaRPr lang="en-US"/>
        </a:p>
      </dgm:t>
    </dgm:pt>
    <dgm:pt modelId="{ADD79A81-6682-40A4-9514-8FB3685C38BB}">
      <dgm:prSet/>
      <dgm:spPr/>
      <dgm:t>
        <a:bodyPr/>
        <a:lstStyle/>
        <a:p>
          <a:pPr>
            <a:lnSpc>
              <a:spcPct val="100000"/>
            </a:lnSpc>
          </a:pPr>
          <a:r>
            <a:rPr lang="en-US" dirty="0"/>
            <a:t>Public-comment period ended May 1, 2024</a:t>
          </a:r>
        </a:p>
      </dgm:t>
    </dgm:pt>
    <dgm:pt modelId="{0E6FDD5D-3127-4946-B6A3-5E85F48512E2}" type="parTrans" cxnId="{77B37952-6EE3-4666-B399-8A9BE287277A}">
      <dgm:prSet/>
      <dgm:spPr/>
      <dgm:t>
        <a:bodyPr/>
        <a:lstStyle/>
        <a:p>
          <a:endParaRPr lang="en-US"/>
        </a:p>
      </dgm:t>
    </dgm:pt>
    <dgm:pt modelId="{93BE255F-047E-413C-8467-24C5ADEB16F1}" type="sibTrans" cxnId="{77B37952-6EE3-4666-B399-8A9BE287277A}">
      <dgm:prSet/>
      <dgm:spPr/>
      <dgm:t>
        <a:bodyPr/>
        <a:lstStyle/>
        <a:p>
          <a:endParaRPr lang="en-US"/>
        </a:p>
      </dgm:t>
    </dgm:pt>
    <dgm:pt modelId="{AD899DB2-5B4A-427D-9195-28F28388D5FE}" type="pres">
      <dgm:prSet presAssocID="{9BC917BA-30B6-4FDA-A158-DCBE45C407F8}" presName="theList" presStyleCnt="0">
        <dgm:presLayoutVars>
          <dgm:dir/>
          <dgm:animLvl val="lvl"/>
          <dgm:resizeHandles val="exact"/>
        </dgm:presLayoutVars>
      </dgm:prSet>
      <dgm:spPr/>
    </dgm:pt>
    <dgm:pt modelId="{DD615E9B-A93B-48AF-AB84-EEFE332FC464}" type="pres">
      <dgm:prSet presAssocID="{6A1D5CFD-79A9-47B6-A576-B3FDD62DCC38}" presName="compNode" presStyleCnt="0"/>
      <dgm:spPr/>
    </dgm:pt>
    <dgm:pt modelId="{D2AE2CDE-1EE9-486E-9E99-CEFFB42D81E8}" type="pres">
      <dgm:prSet presAssocID="{6A1D5CFD-79A9-47B6-A576-B3FDD62DCC38}" presName="noGeometry" presStyleCnt="0"/>
      <dgm:spPr/>
    </dgm:pt>
    <dgm:pt modelId="{13F78781-723B-4691-8553-674EE7A203CF}" type="pres">
      <dgm:prSet presAssocID="{6A1D5CFD-79A9-47B6-A576-B3FDD62DCC38}" presName="childTextVisible" presStyleLbl="bgAccFollowNode1" presStyleIdx="0" presStyleCnt="2" custScaleX="105161" custLinFactNeighborX="-1303" custLinFactNeighborY="417">
        <dgm:presLayoutVars>
          <dgm:bulletEnabled val="1"/>
        </dgm:presLayoutVars>
      </dgm:prSet>
      <dgm:spPr/>
    </dgm:pt>
    <dgm:pt modelId="{864FB87E-5B25-41D5-BB0F-B68E65B7EB99}" type="pres">
      <dgm:prSet presAssocID="{6A1D5CFD-79A9-47B6-A576-B3FDD62DCC38}" presName="childTextHidden" presStyleLbl="bgAccFollowNode1" presStyleIdx="0" presStyleCnt="2"/>
      <dgm:spPr/>
    </dgm:pt>
    <dgm:pt modelId="{CDD24F65-C7AA-4548-B950-9C1162B309CD}" type="pres">
      <dgm:prSet presAssocID="{6A1D5CFD-79A9-47B6-A576-B3FDD62DCC38}" presName="parentText" presStyleLbl="node1" presStyleIdx="0" presStyleCnt="2" custLinFactNeighborX="-2606" custLinFactNeighborY="-285">
        <dgm:presLayoutVars>
          <dgm:chMax val="1"/>
          <dgm:bulletEnabled val="1"/>
        </dgm:presLayoutVars>
      </dgm:prSet>
      <dgm:spPr/>
    </dgm:pt>
    <dgm:pt modelId="{2951E2EA-69FE-4406-80E3-3422D30AF399}" type="pres">
      <dgm:prSet presAssocID="{6A1D5CFD-79A9-47B6-A576-B3FDD62DCC38}" presName="aSpace" presStyleCnt="0"/>
      <dgm:spPr/>
    </dgm:pt>
    <dgm:pt modelId="{44021835-9C9A-47C5-AADC-7237D55E854F}" type="pres">
      <dgm:prSet presAssocID="{62C03844-1AB4-44CF-9F17-5D4933D72B83}" presName="compNode" presStyleCnt="0"/>
      <dgm:spPr/>
    </dgm:pt>
    <dgm:pt modelId="{652F5DAA-978F-422B-BE4F-816DD2D9A806}" type="pres">
      <dgm:prSet presAssocID="{62C03844-1AB4-44CF-9F17-5D4933D72B83}" presName="noGeometry" presStyleCnt="0"/>
      <dgm:spPr/>
    </dgm:pt>
    <dgm:pt modelId="{493F2419-7749-4A5B-A264-F433407564B4}" type="pres">
      <dgm:prSet presAssocID="{62C03844-1AB4-44CF-9F17-5D4933D72B83}" presName="childTextVisible" presStyleLbl="bgAccFollowNode1" presStyleIdx="1" presStyleCnt="2" custScaleX="100703">
        <dgm:presLayoutVars>
          <dgm:bulletEnabled val="1"/>
        </dgm:presLayoutVars>
      </dgm:prSet>
      <dgm:spPr/>
    </dgm:pt>
    <dgm:pt modelId="{A38CCFD2-96CB-4811-BCF4-EFBA473BA031}" type="pres">
      <dgm:prSet presAssocID="{62C03844-1AB4-44CF-9F17-5D4933D72B83}" presName="childTextHidden" presStyleLbl="bgAccFollowNode1" presStyleIdx="1" presStyleCnt="2"/>
      <dgm:spPr/>
    </dgm:pt>
    <dgm:pt modelId="{C4C129DA-5EB3-41A4-BB29-946258730D66}" type="pres">
      <dgm:prSet presAssocID="{62C03844-1AB4-44CF-9F17-5D4933D72B83}" presName="parentText" presStyleLbl="node1" presStyleIdx="1" presStyleCnt="2">
        <dgm:presLayoutVars>
          <dgm:chMax val="1"/>
          <dgm:bulletEnabled val="1"/>
        </dgm:presLayoutVars>
      </dgm:prSet>
      <dgm:spPr/>
    </dgm:pt>
  </dgm:ptLst>
  <dgm:cxnLst>
    <dgm:cxn modelId="{3C988926-6F08-4769-934A-BF5E6BDD7F91}" type="presOf" srcId="{ADD79A81-6682-40A4-9514-8FB3685C38BB}" destId="{A38CCFD2-96CB-4811-BCF4-EFBA473BA031}" srcOrd="1" destOrd="2" presId="urn:microsoft.com/office/officeart/2005/8/layout/hProcess6"/>
    <dgm:cxn modelId="{1469312C-EF56-44B5-A409-D5993F56AE92}" srcId="{62C03844-1AB4-44CF-9F17-5D4933D72B83}" destId="{FBFAAE1F-8064-4BA8-A8F4-87A2865CB638}" srcOrd="0" destOrd="0" parTransId="{C77CBC9E-A7A3-4A7F-9CF3-CBDC8A472107}" sibTransId="{D6B61614-A722-4D63-8C70-769DE8E96180}"/>
    <dgm:cxn modelId="{F1196630-F4BC-449A-B397-FB38CA7C5CF1}" srcId="{6A1D5CFD-79A9-47B6-A576-B3FDD62DCC38}" destId="{6021297B-4536-453E-980F-540895894333}" srcOrd="1" destOrd="0" parTransId="{B80B4F0F-0810-4D73-AAE6-51AED3578956}" sibTransId="{C28BDA6F-6B76-4D5D-BFCE-38BDD4F21BAC}"/>
    <dgm:cxn modelId="{E7594D36-CF33-4253-83E6-E12268562CEE}" type="presOf" srcId="{6021297B-4536-453E-980F-540895894333}" destId="{864FB87E-5B25-41D5-BB0F-B68E65B7EB99}" srcOrd="1" destOrd="1" presId="urn:microsoft.com/office/officeart/2005/8/layout/hProcess6"/>
    <dgm:cxn modelId="{76ED0A43-A345-469B-A369-A1EE298D639E}" type="presOf" srcId="{6A1D5CFD-79A9-47B6-A576-B3FDD62DCC38}" destId="{CDD24F65-C7AA-4548-B950-9C1162B309CD}" srcOrd="0" destOrd="0" presId="urn:microsoft.com/office/officeart/2005/8/layout/hProcess6"/>
    <dgm:cxn modelId="{3C114045-8049-4F31-BD7F-E9CB2BDDE60D}" type="presOf" srcId="{D204255A-5E46-4269-B625-892F5A746B25}" destId="{13F78781-723B-4691-8553-674EE7A203CF}" srcOrd="0" destOrd="0" presId="urn:microsoft.com/office/officeart/2005/8/layout/hProcess6"/>
    <dgm:cxn modelId="{0D8DC948-12E2-49D7-A786-A2BF3D440279}" srcId="{9BC917BA-30B6-4FDA-A158-DCBE45C407F8}" destId="{62C03844-1AB4-44CF-9F17-5D4933D72B83}" srcOrd="1" destOrd="0" parTransId="{659518CB-0A4E-4641-98D5-0B3EFB737697}" sibTransId="{C3503B3E-191A-475C-8236-4F1CD1A3E235}"/>
    <dgm:cxn modelId="{09B6AE4C-91F8-4E46-855E-C3ACDBDD0036}" type="presOf" srcId="{FBFAAE1F-8064-4BA8-A8F4-87A2865CB638}" destId="{493F2419-7749-4A5B-A264-F433407564B4}" srcOrd="0" destOrd="0" presId="urn:microsoft.com/office/officeart/2005/8/layout/hProcess6"/>
    <dgm:cxn modelId="{77B37952-6EE3-4666-B399-8A9BE287277A}" srcId="{62C03844-1AB4-44CF-9F17-5D4933D72B83}" destId="{ADD79A81-6682-40A4-9514-8FB3685C38BB}" srcOrd="2" destOrd="0" parTransId="{0E6FDD5D-3127-4946-B6A3-5E85F48512E2}" sibTransId="{93BE255F-047E-413C-8467-24C5ADEB16F1}"/>
    <dgm:cxn modelId="{B8933E79-BFD2-4BBC-9766-AA67F928A1C1}" type="presOf" srcId="{D204255A-5E46-4269-B625-892F5A746B25}" destId="{864FB87E-5B25-41D5-BB0F-B68E65B7EB99}" srcOrd="1" destOrd="0" presId="urn:microsoft.com/office/officeart/2005/8/layout/hProcess6"/>
    <dgm:cxn modelId="{225FEF82-86A4-4403-B8F3-116C859F8E35}" srcId="{9BC917BA-30B6-4FDA-A158-DCBE45C407F8}" destId="{6A1D5CFD-79A9-47B6-A576-B3FDD62DCC38}" srcOrd="0" destOrd="0" parTransId="{5201C269-38AD-468B-AC46-081DEDEEBA6C}" sibTransId="{8EC77462-AB0E-4E44-8958-8257C2928E54}"/>
    <dgm:cxn modelId="{232CD483-76AA-4B18-94B4-51425763D871}" type="presOf" srcId="{FBFAAE1F-8064-4BA8-A8F4-87A2865CB638}" destId="{A38CCFD2-96CB-4811-BCF4-EFBA473BA031}" srcOrd="1" destOrd="0" presId="urn:microsoft.com/office/officeart/2005/8/layout/hProcess6"/>
    <dgm:cxn modelId="{375BD38C-9746-4B92-81BF-EBB351BA5195}" type="presOf" srcId="{ADD79A81-6682-40A4-9514-8FB3685C38BB}" destId="{493F2419-7749-4A5B-A264-F433407564B4}" srcOrd="0" destOrd="2" presId="urn:microsoft.com/office/officeart/2005/8/layout/hProcess6"/>
    <dgm:cxn modelId="{AD29219D-2DAC-46D4-B50E-9AD14D28D7CE}" type="presOf" srcId="{A553E64C-AF7B-485F-BD15-70CDD66EA44C}" destId="{A38CCFD2-96CB-4811-BCF4-EFBA473BA031}" srcOrd="1" destOrd="3" presId="urn:microsoft.com/office/officeart/2005/8/layout/hProcess6"/>
    <dgm:cxn modelId="{14ED72A9-B0A5-4E88-9EBB-03B52BD28704}" type="presOf" srcId="{6021297B-4536-453E-980F-540895894333}" destId="{13F78781-723B-4691-8553-674EE7A203CF}" srcOrd="0" destOrd="1" presId="urn:microsoft.com/office/officeart/2005/8/layout/hProcess6"/>
    <dgm:cxn modelId="{BB8D49B0-DC37-47D5-90CC-33C05CA02644}" srcId="{6A1D5CFD-79A9-47B6-A576-B3FDD62DCC38}" destId="{D204255A-5E46-4269-B625-892F5A746B25}" srcOrd="0" destOrd="0" parTransId="{6041DF9A-9508-4D56-86D0-AA6A3B29BA0F}" sibTransId="{E510BA92-89D5-4C34-9372-2751C6F7871D}"/>
    <dgm:cxn modelId="{EB121DB7-6854-4B7E-A609-882CF87A0034}" type="presOf" srcId="{A553E64C-AF7B-485F-BD15-70CDD66EA44C}" destId="{493F2419-7749-4A5B-A264-F433407564B4}" srcOrd="0" destOrd="3" presId="urn:microsoft.com/office/officeart/2005/8/layout/hProcess6"/>
    <dgm:cxn modelId="{D2F055B9-1448-46F9-AAC8-32B111E71CF4}" type="presOf" srcId="{EA42C919-12C7-4355-ADB1-9209B51FA74F}" destId="{493F2419-7749-4A5B-A264-F433407564B4}" srcOrd="0" destOrd="1" presId="urn:microsoft.com/office/officeart/2005/8/layout/hProcess6"/>
    <dgm:cxn modelId="{B6085DBA-FEC9-4288-88F6-66CFB75AC372}" srcId="{62C03844-1AB4-44CF-9F17-5D4933D72B83}" destId="{02BDCFD8-1487-49D3-87D6-052FC75B1D6E}" srcOrd="4" destOrd="0" parTransId="{AA465351-7238-4739-A847-F15D01640CF4}" sibTransId="{9270141C-8C22-44D5-BD61-5945E935F0D5}"/>
    <dgm:cxn modelId="{E3E0CCCB-A728-4BC7-AD58-B89AFD91BADF}" type="presOf" srcId="{02BDCFD8-1487-49D3-87D6-052FC75B1D6E}" destId="{493F2419-7749-4A5B-A264-F433407564B4}" srcOrd="0" destOrd="4" presId="urn:microsoft.com/office/officeart/2005/8/layout/hProcess6"/>
    <dgm:cxn modelId="{4A914DD1-68A4-4E28-8D1B-4933FA63197C}" type="presOf" srcId="{02BDCFD8-1487-49D3-87D6-052FC75B1D6E}" destId="{A38CCFD2-96CB-4811-BCF4-EFBA473BA031}" srcOrd="1" destOrd="4" presId="urn:microsoft.com/office/officeart/2005/8/layout/hProcess6"/>
    <dgm:cxn modelId="{350F9CD9-9F7D-4266-9AC9-15403937B464}" type="presOf" srcId="{62C03844-1AB4-44CF-9F17-5D4933D72B83}" destId="{C4C129DA-5EB3-41A4-BB29-946258730D66}" srcOrd="0" destOrd="0" presId="urn:microsoft.com/office/officeart/2005/8/layout/hProcess6"/>
    <dgm:cxn modelId="{F0FE34E3-7EE1-4CA1-AB0A-5BE2F253095D}" srcId="{62C03844-1AB4-44CF-9F17-5D4933D72B83}" destId="{A553E64C-AF7B-485F-BD15-70CDD66EA44C}" srcOrd="3" destOrd="0" parTransId="{FCF69BF0-7580-467B-894F-6625AA2D5682}" sibTransId="{55CDB252-7F8E-4476-8D44-31440595830E}"/>
    <dgm:cxn modelId="{19D462E4-4587-40DD-BD48-E80E61F38993}" type="presOf" srcId="{EA42C919-12C7-4355-ADB1-9209B51FA74F}" destId="{A38CCFD2-96CB-4811-BCF4-EFBA473BA031}" srcOrd="1" destOrd="1" presId="urn:microsoft.com/office/officeart/2005/8/layout/hProcess6"/>
    <dgm:cxn modelId="{413DA3E6-B677-47B8-B63D-5C798DE1E050}" type="presOf" srcId="{9BC917BA-30B6-4FDA-A158-DCBE45C407F8}" destId="{AD899DB2-5B4A-427D-9195-28F28388D5FE}" srcOrd="0" destOrd="0" presId="urn:microsoft.com/office/officeart/2005/8/layout/hProcess6"/>
    <dgm:cxn modelId="{503BA9F2-C420-473A-8682-18F1BFAD783F}" srcId="{62C03844-1AB4-44CF-9F17-5D4933D72B83}" destId="{EA42C919-12C7-4355-ADB1-9209B51FA74F}" srcOrd="1" destOrd="0" parTransId="{03F53484-46C0-43DF-8A0F-EF35D36CD3AD}" sibTransId="{07ED8DD3-2BE2-4CD8-9FCE-64F80154379D}"/>
    <dgm:cxn modelId="{AD4F80FC-C7CD-4FAF-A234-F8C39BDDC69B}" type="presParOf" srcId="{AD899DB2-5B4A-427D-9195-28F28388D5FE}" destId="{DD615E9B-A93B-48AF-AB84-EEFE332FC464}" srcOrd="0" destOrd="0" presId="urn:microsoft.com/office/officeart/2005/8/layout/hProcess6"/>
    <dgm:cxn modelId="{49D07C59-99D6-4766-8D83-856291596C65}" type="presParOf" srcId="{DD615E9B-A93B-48AF-AB84-EEFE332FC464}" destId="{D2AE2CDE-1EE9-486E-9E99-CEFFB42D81E8}" srcOrd="0" destOrd="0" presId="urn:microsoft.com/office/officeart/2005/8/layout/hProcess6"/>
    <dgm:cxn modelId="{03F6B9D6-94D2-4D7B-9C08-BEE7C218CB13}" type="presParOf" srcId="{DD615E9B-A93B-48AF-AB84-EEFE332FC464}" destId="{13F78781-723B-4691-8553-674EE7A203CF}" srcOrd="1" destOrd="0" presId="urn:microsoft.com/office/officeart/2005/8/layout/hProcess6"/>
    <dgm:cxn modelId="{8009D74E-A3D3-4246-8DEB-04BFC962B870}" type="presParOf" srcId="{DD615E9B-A93B-48AF-AB84-EEFE332FC464}" destId="{864FB87E-5B25-41D5-BB0F-B68E65B7EB99}" srcOrd="2" destOrd="0" presId="urn:microsoft.com/office/officeart/2005/8/layout/hProcess6"/>
    <dgm:cxn modelId="{B212837F-CF28-4E30-8DFF-D4D28E2F7B22}" type="presParOf" srcId="{DD615E9B-A93B-48AF-AB84-EEFE332FC464}" destId="{CDD24F65-C7AA-4548-B950-9C1162B309CD}" srcOrd="3" destOrd="0" presId="urn:microsoft.com/office/officeart/2005/8/layout/hProcess6"/>
    <dgm:cxn modelId="{E8BB3036-FE50-4C44-B360-10ADF463F784}" type="presParOf" srcId="{AD899DB2-5B4A-427D-9195-28F28388D5FE}" destId="{2951E2EA-69FE-4406-80E3-3422D30AF399}" srcOrd="1" destOrd="0" presId="urn:microsoft.com/office/officeart/2005/8/layout/hProcess6"/>
    <dgm:cxn modelId="{DC2C4C70-F5B1-438A-9F96-3178B009E7C9}" type="presParOf" srcId="{AD899DB2-5B4A-427D-9195-28F28388D5FE}" destId="{44021835-9C9A-47C5-AADC-7237D55E854F}" srcOrd="2" destOrd="0" presId="urn:microsoft.com/office/officeart/2005/8/layout/hProcess6"/>
    <dgm:cxn modelId="{3239081A-3CDA-4EA7-A8A4-85DE1D10A836}" type="presParOf" srcId="{44021835-9C9A-47C5-AADC-7237D55E854F}" destId="{652F5DAA-978F-422B-BE4F-816DD2D9A806}" srcOrd="0" destOrd="0" presId="urn:microsoft.com/office/officeart/2005/8/layout/hProcess6"/>
    <dgm:cxn modelId="{D83F305F-F4EA-4DE4-8A49-25A05613244A}" type="presParOf" srcId="{44021835-9C9A-47C5-AADC-7237D55E854F}" destId="{493F2419-7749-4A5B-A264-F433407564B4}" srcOrd="1" destOrd="0" presId="urn:microsoft.com/office/officeart/2005/8/layout/hProcess6"/>
    <dgm:cxn modelId="{A3952CBD-91EE-437B-9A97-01455C0C3DCF}" type="presParOf" srcId="{44021835-9C9A-47C5-AADC-7237D55E854F}" destId="{A38CCFD2-96CB-4811-BCF4-EFBA473BA031}" srcOrd="2" destOrd="0" presId="urn:microsoft.com/office/officeart/2005/8/layout/hProcess6"/>
    <dgm:cxn modelId="{63B7A753-F7D7-42D7-AC72-4CB679FA18D8}" type="presParOf" srcId="{44021835-9C9A-47C5-AADC-7237D55E854F}" destId="{C4C129DA-5EB3-41A4-BB29-946258730D66}" srcOrd="3" destOrd="0" presId="urn:microsoft.com/office/officeart/2005/8/layout/hProcess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C18F342-9AFA-408B-8B27-2169588DC167}">
      <dgm:prSet/>
      <dgm:spPr/>
      <dgm:t>
        <a:bodyPr/>
        <a:lstStyle/>
        <a:p>
          <a:r>
            <a:rPr lang="en-US" dirty="0">
              <a:effectLst>
                <a:outerShdw blurRad="38100" dist="38100" dir="2700000" algn="tl">
                  <a:srgbClr val="000000">
                    <a:alpha val="43137"/>
                  </a:srgbClr>
                </a:outerShdw>
              </a:effectLst>
            </a:rPr>
            <a:t>What governs?</a:t>
          </a:r>
        </a:p>
      </dgm:t>
    </dgm:pt>
    <dgm:pt modelId="{BE20F1CC-FBDA-4F94-A33C-5E7CA60B26E3}" type="parTrans" cxnId="{A15E273E-BA23-4D4A-BA09-69ACF86FBB41}">
      <dgm:prSet/>
      <dgm:spPr/>
      <dgm:t>
        <a:bodyPr/>
        <a:lstStyle/>
        <a:p>
          <a:endParaRPr lang="en-US"/>
        </a:p>
      </dgm:t>
    </dgm:pt>
    <dgm:pt modelId="{1D935561-DF70-44EA-9761-8BAA4EAFE177}" type="sibTrans" cxnId="{A15E273E-BA23-4D4A-BA09-69ACF86FBB41}">
      <dgm:prSet/>
      <dgm:spPr/>
      <dgm:t>
        <a:bodyPr/>
        <a:lstStyle/>
        <a:p>
          <a:endParaRPr lang="en-US"/>
        </a:p>
      </dgm:t>
    </dgm:pt>
    <dgm:pt modelId="{619AD923-F0D2-4789-8A64-8FD3C4D7FA3F}">
      <dgm:prSet/>
      <dgm:spPr/>
      <dgm:t>
        <a:bodyPr/>
        <a:lstStyle/>
        <a:p>
          <a:r>
            <a:rPr lang="en-US" sz="2100" dirty="0"/>
            <a:t>TRCP governs procedures (</a:t>
          </a:r>
          <a:r>
            <a:rPr lang="en-US" sz="2100" b="1" dirty="0"/>
            <a:t>new TCRP 352-359</a:t>
          </a:r>
          <a:r>
            <a:rPr lang="en-US" sz="2100" dirty="0"/>
            <a:t>)</a:t>
          </a:r>
        </a:p>
      </dgm:t>
    </dgm:pt>
    <dgm:pt modelId="{0BC0797D-8981-4E75-AF9D-EC60C266130E}" type="parTrans" cxnId="{628EF19C-5914-45C0-93B7-F9ACC29AC3A9}">
      <dgm:prSet/>
      <dgm:spPr/>
      <dgm:t>
        <a:bodyPr/>
        <a:lstStyle/>
        <a:p>
          <a:endParaRPr lang="en-US"/>
        </a:p>
      </dgm:t>
    </dgm:pt>
    <dgm:pt modelId="{D18961AD-C2CB-43B5-B402-CEC620E430DD}" type="sibTrans" cxnId="{628EF19C-5914-45C0-93B7-F9ACC29AC3A9}">
      <dgm:prSet/>
      <dgm:spPr/>
      <dgm:t>
        <a:bodyPr/>
        <a:lstStyle/>
        <a:p>
          <a:endParaRPr lang="en-US"/>
        </a:p>
      </dgm:t>
    </dgm:pt>
    <dgm:pt modelId="{C0015510-2CA8-4F0B-A6F2-2C5CC759C5E2}">
      <dgm:prSet/>
      <dgm:spPr/>
      <dgm:t>
        <a:bodyPr/>
        <a:lstStyle/>
        <a:p>
          <a:r>
            <a:rPr lang="en-US" dirty="0">
              <a:effectLst>
                <a:outerShdw blurRad="38100" dist="38100" dir="2700000" algn="tl">
                  <a:srgbClr val="000000">
                    <a:alpha val="43137"/>
                  </a:srgbClr>
                </a:outerShdw>
              </a:effectLst>
            </a:rPr>
            <a:t>Rules on fees</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r>
            <a:rPr lang="en-US" sz="2100" dirty="0"/>
            <a:t>Office of Court Administration to publish fee schedule (SCAC deferred for lack of data)</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B61A683C-8D89-481F-AD1B-75B6C6C95A7F}">
      <dgm:prSet/>
      <dgm:spPr/>
      <dgm:t>
        <a:bodyPr/>
        <a:lstStyle/>
        <a:p>
          <a:r>
            <a:rPr lang="en-US" dirty="0">
              <a:effectLst>
                <a:outerShdw blurRad="38100" dist="38100" dir="2700000" algn="tl">
                  <a:srgbClr val="000000">
                    <a:alpha val="43137"/>
                  </a:srgbClr>
                </a:outerShdw>
              </a:effectLst>
            </a:rPr>
            <a:t>Written opinions</a:t>
          </a:r>
        </a:p>
      </dgm:t>
    </dgm:pt>
    <dgm:pt modelId="{7A6A4938-0EFC-4FC0-9BEC-7AEC0CC71AC2}" type="parTrans" cxnId="{9FCD36F7-26A7-41CE-9979-419B4F6F57AA}">
      <dgm:prSet/>
      <dgm:spPr/>
      <dgm:t>
        <a:bodyPr/>
        <a:lstStyle/>
        <a:p>
          <a:endParaRPr lang="en-US"/>
        </a:p>
      </dgm:t>
    </dgm:pt>
    <dgm:pt modelId="{648FD2A4-EF6D-4B9A-AA96-417A288BF221}" type="sibTrans" cxnId="{9FCD36F7-26A7-41CE-9979-419B4F6F57AA}">
      <dgm:prSet/>
      <dgm:spPr/>
      <dgm:t>
        <a:bodyPr/>
        <a:lstStyle/>
        <a:p>
          <a:endParaRPr lang="en-US"/>
        </a:p>
      </dgm:t>
    </dgm:pt>
    <dgm:pt modelId="{B8638CA9-C02E-4F28-BE33-47542620D3F0}">
      <dgm:prSet custT="1"/>
      <dgm:spPr/>
      <dgm:t>
        <a:bodyPr/>
        <a:lstStyle/>
        <a:p>
          <a:r>
            <a:rPr lang="en-US" sz="1900" b="1" dirty="0"/>
            <a:t>Required</a:t>
          </a:r>
          <a:r>
            <a:rPr lang="en-US" sz="1900" b="0" dirty="0"/>
            <a:t> “in connection with a dispositive ruling”/ request of “a party”/issue important to state’s jurisprudence (regardless of request)</a:t>
          </a:r>
          <a:endParaRPr lang="en-US" sz="1900" b="1" dirty="0"/>
        </a:p>
      </dgm:t>
    </dgm:pt>
    <dgm:pt modelId="{3D38F2E1-ACD9-40C4-AFEF-5100C83B7C2C}" type="parTrans" cxnId="{2963E55A-3D09-4C99-B963-0C5C90990EBE}">
      <dgm:prSet/>
      <dgm:spPr/>
      <dgm:t>
        <a:bodyPr/>
        <a:lstStyle/>
        <a:p>
          <a:endParaRPr lang="en-US"/>
        </a:p>
      </dgm:t>
    </dgm:pt>
    <dgm:pt modelId="{DA8BBA9E-B2F0-4AFC-8BC0-3D6FB50D0043}" type="sibTrans" cxnId="{2963E55A-3D09-4C99-B963-0C5C90990EBE}">
      <dgm:prSet/>
      <dgm:spPr/>
      <dgm:t>
        <a:bodyPr/>
        <a:lstStyle/>
        <a:p>
          <a:endParaRPr lang="en-US"/>
        </a:p>
      </dgm:t>
    </dgm:pt>
    <dgm:pt modelId="{812A15DB-2392-4988-9D0A-36B2D037CC31}">
      <dgm:prSet/>
      <dgm:spPr/>
      <dgm:t>
        <a:bodyPr/>
        <a:lstStyle/>
        <a:p>
          <a:r>
            <a:rPr lang="en-US" sz="2100" i="1" dirty="0"/>
            <a:t>See also </a:t>
          </a:r>
          <a:r>
            <a:rPr lang="en-US" sz="2100" dirty="0"/>
            <a:t>Tex. Gov’t Code Ch. 25A, parts I, II, III, VI</a:t>
          </a:r>
        </a:p>
      </dgm:t>
    </dgm:pt>
    <dgm:pt modelId="{19F8390F-5B72-4D51-819C-606AD7D9C0E9}" type="parTrans" cxnId="{F0293A44-CAFF-4F8B-B9C5-9E8E4F7AABD1}">
      <dgm:prSet/>
      <dgm:spPr/>
      <dgm:t>
        <a:bodyPr/>
        <a:lstStyle/>
        <a:p>
          <a:endParaRPr lang="en-US"/>
        </a:p>
      </dgm:t>
    </dgm:pt>
    <dgm:pt modelId="{BD973A2F-1297-4C10-BD74-589C1A82E398}" type="sibTrans" cxnId="{F0293A44-CAFF-4F8B-B9C5-9E8E4F7AABD1}">
      <dgm:prSet/>
      <dgm:spPr/>
      <dgm:t>
        <a:bodyPr/>
        <a:lstStyle/>
        <a:p>
          <a:endParaRPr lang="en-US"/>
        </a:p>
      </dgm:t>
    </dgm:pt>
    <dgm:pt modelId="{8D41EBFB-90D1-475E-9454-8937AC11842C}">
      <dgm:prSet/>
      <dgm:spPr/>
      <dgm:t>
        <a:bodyPr/>
        <a:lstStyle/>
        <a:p>
          <a:r>
            <a:rPr lang="en-US" sz="2100" dirty="0"/>
            <a:t>Bus. Ct. </a:t>
          </a:r>
          <a:r>
            <a:rPr lang="en-US" sz="2100" b="1" dirty="0"/>
            <a:t>must waive fees</a:t>
          </a:r>
          <a:r>
            <a:rPr lang="en-US" sz="2100" dirty="0"/>
            <a:t> for inability to afford payment of costs (Rule 145); </a:t>
          </a:r>
          <a:r>
            <a:rPr lang="en-US" sz="2100" b="1" dirty="0"/>
            <a:t>may waive fees</a:t>
          </a:r>
          <a:r>
            <a:rPr lang="en-US" sz="2100" dirty="0"/>
            <a:t> “in the interest of justice”</a:t>
          </a:r>
        </a:p>
      </dgm:t>
    </dgm:pt>
    <dgm:pt modelId="{1C7AB655-5C69-4167-B5BD-A88FFB8438BC}" type="parTrans" cxnId="{A232326A-2C3B-40BA-9091-079B78814A82}">
      <dgm:prSet/>
      <dgm:spPr/>
      <dgm:t>
        <a:bodyPr/>
        <a:lstStyle/>
        <a:p>
          <a:endParaRPr lang="en-US"/>
        </a:p>
      </dgm:t>
    </dgm:pt>
    <dgm:pt modelId="{677E4785-3E1B-4F1C-93A3-7242FF6A2B5E}" type="sibTrans" cxnId="{A232326A-2C3B-40BA-9091-079B78814A82}">
      <dgm:prSet/>
      <dgm:spPr/>
      <dgm:t>
        <a:bodyPr/>
        <a:lstStyle/>
        <a:p>
          <a:endParaRPr lang="en-US"/>
        </a:p>
      </dgm:t>
    </dgm:pt>
    <dgm:pt modelId="{3B4D2ED5-5455-4FF4-929E-DEFB04765809}">
      <dgm:prSet custT="1"/>
      <dgm:spPr/>
      <dgm:t>
        <a:bodyPr/>
        <a:lstStyle/>
        <a:p>
          <a:r>
            <a:rPr lang="en-US" sz="1900" b="1" dirty="0"/>
            <a:t>Permitted </a:t>
          </a:r>
          <a:r>
            <a:rPr lang="en-US" sz="1900" b="0" dirty="0"/>
            <a:t>“in connection with any order”</a:t>
          </a:r>
        </a:p>
      </dgm:t>
    </dgm:pt>
    <dgm:pt modelId="{A55FA2E3-0CE8-4E9A-B82E-6E2805A6AE78}" type="parTrans" cxnId="{E0C4D210-5592-44E5-A66A-2D502E8AE105}">
      <dgm:prSet/>
      <dgm:spPr/>
    </dgm:pt>
    <dgm:pt modelId="{45310B64-073D-4F53-8465-B3241CCE5D29}" type="sibTrans" cxnId="{E0C4D210-5592-44E5-A66A-2D502E8AE105}">
      <dgm:prSet/>
      <dgm:spPr/>
    </dgm:pt>
    <dgm:pt modelId="{0BD41A21-74CD-41EF-AB91-2A8F5E1D1912}">
      <dgm:prSet/>
      <dgm:spPr/>
      <dgm:t>
        <a:bodyPr/>
        <a:lstStyle/>
        <a:p>
          <a:pPr>
            <a:buFont typeface="Wingdings" panose="05000000000000000000" pitchFamily="2" charset="2"/>
            <a:buChar char="Ø"/>
          </a:pPr>
          <a:r>
            <a:rPr lang="en-US" sz="2100" dirty="0"/>
            <a:t>(part III controls conflicts)</a:t>
          </a:r>
        </a:p>
      </dgm:t>
    </dgm:pt>
    <dgm:pt modelId="{ACDE3BFE-182F-4687-AACF-811D63C3A3F1}" type="parTrans" cxnId="{BC286385-0CF2-4ABD-986B-E98DC609F141}">
      <dgm:prSet/>
      <dgm:spPr/>
    </dgm:pt>
    <dgm:pt modelId="{0EA7CC30-8719-4059-B8EF-B58F5971A529}" type="sibTrans" cxnId="{BC286385-0CF2-4ABD-986B-E98DC609F141}">
      <dgm:prSet/>
      <dgm:spPr/>
    </dgm:pt>
    <dgm:pt modelId="{9427D50E-FF0B-4EAE-9BC2-CCCEDA5B1270}">
      <dgm:prSet custT="1"/>
      <dgm:spPr/>
      <dgm:t>
        <a:bodyPr/>
        <a:lstStyle/>
        <a:p>
          <a:endParaRPr lang="en-US" sz="900" dirty="0"/>
        </a:p>
      </dgm:t>
    </dgm:pt>
    <dgm:pt modelId="{C8847F4B-570E-405C-B9D8-B77196226B54}" type="parTrans" cxnId="{BEEE1CD8-29A2-4B38-AEC2-382D56C3DF8B}">
      <dgm:prSet/>
      <dgm:spPr/>
    </dgm:pt>
    <dgm:pt modelId="{40751E27-CBAE-496D-ADBD-091E0C346ED3}" type="sibTrans" cxnId="{BEEE1CD8-29A2-4B38-AEC2-382D56C3DF8B}">
      <dgm:prSet/>
      <dgm:spPr/>
    </dgm:pt>
    <dgm:pt modelId="{C8BA5B2A-5573-4224-AEE9-A60A67CBDE13}">
      <dgm:prSet custT="1"/>
      <dgm:spPr/>
      <dgm:t>
        <a:bodyPr/>
        <a:lstStyle/>
        <a:p>
          <a:endParaRPr lang="en-US" sz="600" dirty="0"/>
        </a:p>
      </dgm:t>
    </dgm:pt>
    <dgm:pt modelId="{E01C27D2-52F2-4821-928C-DE45A6B794F8}" type="parTrans" cxnId="{13B8DF99-CDF5-4AD2-B090-A227D4FB42B5}">
      <dgm:prSet/>
      <dgm:spPr/>
    </dgm:pt>
    <dgm:pt modelId="{E99BEF1B-ED95-4613-AEFF-754A4B104615}" type="sibTrans" cxnId="{13B8DF99-CDF5-4AD2-B090-A227D4FB42B5}">
      <dgm:prSet/>
      <dgm:spPr/>
    </dgm:pt>
    <dgm:pt modelId="{A71611E4-8F6C-47CF-B43F-E31DF80404D1}">
      <dgm:prSet custT="1"/>
      <dgm:spPr/>
      <dgm:t>
        <a:bodyPr/>
        <a:lstStyle/>
        <a:p>
          <a:endParaRPr lang="en-US" sz="600" b="1" dirty="0"/>
        </a:p>
      </dgm:t>
    </dgm:pt>
    <dgm:pt modelId="{86827CD7-4322-4D80-B1A4-96F4C74743AE}" type="parTrans" cxnId="{2EC8DDB8-DC4A-4EBC-812D-9348A917BC8D}">
      <dgm:prSet/>
      <dgm:spPr/>
    </dgm:pt>
    <dgm:pt modelId="{8D4FFA4F-4EAE-4C66-AD11-662240267A4E}" type="sibTrans" cxnId="{2EC8DDB8-DC4A-4EBC-812D-9348A917BC8D}">
      <dgm:prSet/>
      <dgm:spPr/>
    </dgm:pt>
    <dgm:pt modelId="{566B0A1D-7A88-462A-9CD3-45A597678C72}" type="pres">
      <dgm:prSet presAssocID="{95C05F24-A1D0-405F-85AB-31BF890EEFA3}" presName="Name0" presStyleCnt="0">
        <dgm:presLayoutVars>
          <dgm:dir/>
          <dgm:animLvl val="lvl"/>
          <dgm:resizeHandles val="exact"/>
        </dgm:presLayoutVars>
      </dgm:prSet>
      <dgm:spPr/>
    </dgm:pt>
    <dgm:pt modelId="{EAC629BC-9AD0-4264-824B-D11D767EB8AB}" type="pres">
      <dgm:prSet presAssocID="{5C18F342-9AFA-408B-8B27-2169588DC167}" presName="composite" presStyleCnt="0"/>
      <dgm:spPr/>
    </dgm:pt>
    <dgm:pt modelId="{86C529FD-5C22-45B5-BB22-A701B28CE545}" type="pres">
      <dgm:prSet presAssocID="{5C18F342-9AFA-408B-8B27-2169588DC167}" presName="parTx" presStyleLbl="alignNode1" presStyleIdx="0" presStyleCnt="3">
        <dgm:presLayoutVars>
          <dgm:chMax val="0"/>
          <dgm:chPref val="0"/>
          <dgm:bulletEnabled val="1"/>
        </dgm:presLayoutVars>
      </dgm:prSet>
      <dgm:spPr/>
    </dgm:pt>
    <dgm:pt modelId="{4B1CF17E-0D30-46AE-A2A2-AE8A838B2A18}" type="pres">
      <dgm:prSet presAssocID="{5C18F342-9AFA-408B-8B27-2169588DC167}" presName="desTx" presStyleLbl="alignAccFollowNode1" presStyleIdx="0" presStyleCnt="3">
        <dgm:presLayoutVars>
          <dgm:bulletEnabled val="1"/>
        </dgm:presLayoutVars>
      </dgm:prSet>
      <dgm:spPr/>
    </dgm:pt>
    <dgm:pt modelId="{13E09677-F20A-4FE8-8708-AD0D50A824BB}" type="pres">
      <dgm:prSet presAssocID="{1D935561-DF70-44EA-9761-8BAA4EAFE177}" presName="space" presStyleCnt="0"/>
      <dgm:spPr/>
    </dgm:pt>
    <dgm:pt modelId="{24FB0238-3F63-4C11-B72C-69111A1DF341}" type="pres">
      <dgm:prSet presAssocID="{C0015510-2CA8-4F0B-A6F2-2C5CC759C5E2}" presName="composite" presStyleCnt="0"/>
      <dgm:spPr/>
    </dgm:pt>
    <dgm:pt modelId="{30752B44-F54B-4622-BD66-FBC53BB1B164}" type="pres">
      <dgm:prSet presAssocID="{C0015510-2CA8-4F0B-A6F2-2C5CC759C5E2}" presName="parTx" presStyleLbl="alignNode1" presStyleIdx="1" presStyleCnt="3">
        <dgm:presLayoutVars>
          <dgm:chMax val="0"/>
          <dgm:chPref val="0"/>
          <dgm:bulletEnabled val="1"/>
        </dgm:presLayoutVars>
      </dgm:prSet>
      <dgm:spPr/>
    </dgm:pt>
    <dgm:pt modelId="{E39494F7-B0C4-47F7-AE62-54115051B870}" type="pres">
      <dgm:prSet presAssocID="{C0015510-2CA8-4F0B-A6F2-2C5CC759C5E2}" presName="desTx" presStyleLbl="alignAccFollowNode1" presStyleIdx="1" presStyleCnt="3">
        <dgm:presLayoutVars>
          <dgm:bulletEnabled val="1"/>
        </dgm:presLayoutVars>
      </dgm:prSet>
      <dgm:spPr/>
    </dgm:pt>
    <dgm:pt modelId="{9B44ED31-5827-4211-BCFA-5FA3A7AAAB0E}" type="pres">
      <dgm:prSet presAssocID="{C2E9C1E9-5192-4E2A-93DE-238D417514A3}" presName="space" presStyleCnt="0"/>
      <dgm:spPr/>
    </dgm:pt>
    <dgm:pt modelId="{26915B54-127D-48A3-947B-B9DB2E657CA5}" type="pres">
      <dgm:prSet presAssocID="{B61A683C-8D89-481F-AD1B-75B6C6C95A7F}" presName="composite" presStyleCnt="0"/>
      <dgm:spPr/>
    </dgm:pt>
    <dgm:pt modelId="{24EA3937-80A6-484D-A734-82B96D24DD64}" type="pres">
      <dgm:prSet presAssocID="{B61A683C-8D89-481F-AD1B-75B6C6C95A7F}" presName="parTx" presStyleLbl="alignNode1" presStyleIdx="2" presStyleCnt="3">
        <dgm:presLayoutVars>
          <dgm:chMax val="0"/>
          <dgm:chPref val="0"/>
          <dgm:bulletEnabled val="1"/>
        </dgm:presLayoutVars>
      </dgm:prSet>
      <dgm:spPr/>
    </dgm:pt>
    <dgm:pt modelId="{2C6B8BB3-EA9E-4E20-B598-D79ADC7030C7}" type="pres">
      <dgm:prSet presAssocID="{B61A683C-8D89-481F-AD1B-75B6C6C95A7F}" presName="desTx" presStyleLbl="alignAccFollowNode1" presStyleIdx="2" presStyleCnt="3">
        <dgm:presLayoutVars>
          <dgm:bulletEnabled val="1"/>
        </dgm:presLayoutVars>
      </dgm:prSet>
      <dgm:spPr/>
    </dgm:pt>
  </dgm:ptLst>
  <dgm:cxnLst>
    <dgm:cxn modelId="{3F26F909-84D3-4406-8B7C-A1AA70330451}" type="presOf" srcId="{35AB1AB4-453E-4050-938F-8134681F7750}" destId="{E39494F7-B0C4-47F7-AE62-54115051B870}" srcOrd="0" destOrd="0" presId="urn:microsoft.com/office/officeart/2005/8/layout/hList1"/>
    <dgm:cxn modelId="{E0C4D210-5592-44E5-A66A-2D502E8AE105}" srcId="{B61A683C-8D89-481F-AD1B-75B6C6C95A7F}" destId="{3B4D2ED5-5455-4FF4-929E-DEFB04765809}" srcOrd="2" destOrd="0" parTransId="{A55FA2E3-0CE8-4E9A-B82E-6E2805A6AE78}" sibTransId="{45310B64-073D-4F53-8465-B3241CCE5D29}"/>
    <dgm:cxn modelId="{AA779834-D108-4FAE-AAD6-966C53C7689D}" type="presOf" srcId="{8D41EBFB-90D1-475E-9454-8937AC11842C}" destId="{E39494F7-B0C4-47F7-AE62-54115051B870}" srcOrd="0" destOrd="2" presId="urn:microsoft.com/office/officeart/2005/8/layout/hList1"/>
    <dgm:cxn modelId="{A15E273E-BA23-4D4A-BA09-69ACF86FBB41}" srcId="{95C05F24-A1D0-405F-85AB-31BF890EEFA3}" destId="{5C18F342-9AFA-408B-8B27-2169588DC167}" srcOrd="0" destOrd="0" parTransId="{BE20F1CC-FBDA-4F94-A33C-5E7CA60B26E3}" sibTransId="{1D935561-DF70-44EA-9761-8BAA4EAFE177}"/>
    <dgm:cxn modelId="{F0293A44-CAFF-4F8B-B9C5-9E8E4F7AABD1}" srcId="{5C18F342-9AFA-408B-8B27-2169588DC167}" destId="{812A15DB-2392-4988-9D0A-36B2D037CC31}" srcOrd="2" destOrd="0" parTransId="{19F8390F-5B72-4D51-819C-606AD7D9C0E9}" sibTransId="{BD973A2F-1297-4C10-BD74-589C1A82E398}"/>
    <dgm:cxn modelId="{68FCE244-8D11-4D83-B2F4-FFF2BFD71C40}" type="presOf" srcId="{B8638CA9-C02E-4F28-BE33-47542620D3F0}" destId="{2C6B8BB3-EA9E-4E20-B598-D79ADC7030C7}" srcOrd="0" destOrd="0" presId="urn:microsoft.com/office/officeart/2005/8/layout/hList1"/>
    <dgm:cxn modelId="{A232326A-2C3B-40BA-9091-079B78814A82}" srcId="{C0015510-2CA8-4F0B-A6F2-2C5CC759C5E2}" destId="{8D41EBFB-90D1-475E-9454-8937AC11842C}" srcOrd="2" destOrd="0" parTransId="{1C7AB655-5C69-4167-B5BD-A88FFB8438BC}" sibTransId="{677E4785-3E1B-4F1C-93A3-7242FF6A2B5E}"/>
    <dgm:cxn modelId="{B55DA254-1149-48D6-A544-DFF8C596D281}" type="presOf" srcId="{619AD923-F0D2-4789-8A64-8FD3C4D7FA3F}" destId="{4B1CF17E-0D30-46AE-A2A2-AE8A838B2A18}" srcOrd="0" destOrd="0" presId="urn:microsoft.com/office/officeart/2005/8/layout/hList1"/>
    <dgm:cxn modelId="{72CA1677-3BC4-4BDA-B726-1365B73AC9B3}" type="presOf" srcId="{812A15DB-2392-4988-9D0A-36B2D037CC31}" destId="{4B1CF17E-0D30-46AE-A2A2-AE8A838B2A18}" srcOrd="0" destOrd="2" presId="urn:microsoft.com/office/officeart/2005/8/layout/hList1"/>
    <dgm:cxn modelId="{83920E78-4BAE-42A0-8DDC-984B73B6495F}" type="presOf" srcId="{3B4D2ED5-5455-4FF4-929E-DEFB04765809}" destId="{2C6B8BB3-EA9E-4E20-B598-D79ADC7030C7}" srcOrd="0" destOrd="2" presId="urn:microsoft.com/office/officeart/2005/8/layout/hList1"/>
    <dgm:cxn modelId="{2963E55A-3D09-4C99-B963-0C5C90990EBE}" srcId="{B61A683C-8D89-481F-AD1B-75B6C6C95A7F}" destId="{B8638CA9-C02E-4F28-BE33-47542620D3F0}" srcOrd="0" destOrd="0" parTransId="{3D38F2E1-ACD9-40C4-AFEF-5100C83B7C2C}" sibTransId="{DA8BBA9E-B2F0-4AFC-8BC0-3D6FB50D0043}"/>
    <dgm:cxn modelId="{2988677D-5E99-472F-9485-71D68D0505FF}" type="presOf" srcId="{9427D50E-FF0B-4EAE-9BC2-CCCEDA5B1270}" destId="{4B1CF17E-0D30-46AE-A2A2-AE8A838B2A18}" srcOrd="0" destOrd="1" presId="urn:microsoft.com/office/officeart/2005/8/layout/hList1"/>
    <dgm:cxn modelId="{BC286385-0CF2-4ABD-986B-E98DC609F141}" srcId="{812A15DB-2392-4988-9D0A-36B2D037CC31}" destId="{0BD41A21-74CD-41EF-AB91-2A8F5E1D1912}" srcOrd="0" destOrd="0" parTransId="{ACDE3BFE-182F-4687-AACF-811D63C3A3F1}" sibTransId="{0EA7CC30-8719-4059-B8EF-B58F5971A529}"/>
    <dgm:cxn modelId="{21D74F99-DBB5-475D-A5FC-B070FB5D077B}" type="presOf" srcId="{0BD41A21-74CD-41EF-AB91-2A8F5E1D1912}" destId="{4B1CF17E-0D30-46AE-A2A2-AE8A838B2A18}" srcOrd="0" destOrd="3" presId="urn:microsoft.com/office/officeart/2005/8/layout/hList1"/>
    <dgm:cxn modelId="{13B8DF99-CDF5-4AD2-B090-A227D4FB42B5}" srcId="{C0015510-2CA8-4F0B-A6F2-2C5CC759C5E2}" destId="{C8BA5B2A-5573-4224-AEE9-A60A67CBDE13}" srcOrd="1" destOrd="0" parTransId="{E01C27D2-52F2-4821-928C-DE45A6B794F8}" sibTransId="{E99BEF1B-ED95-4613-AEFF-754A4B104615}"/>
    <dgm:cxn modelId="{628EF19C-5914-45C0-93B7-F9ACC29AC3A9}" srcId="{5C18F342-9AFA-408B-8B27-2169588DC167}" destId="{619AD923-F0D2-4789-8A64-8FD3C4D7FA3F}" srcOrd="0" destOrd="0" parTransId="{0BC0797D-8981-4E75-AF9D-EC60C266130E}" sibTransId="{D18961AD-C2CB-43B5-B402-CEC620E430DD}"/>
    <dgm:cxn modelId="{2EC8DDB8-DC4A-4EBC-812D-9348A917BC8D}" srcId="{B61A683C-8D89-481F-AD1B-75B6C6C95A7F}" destId="{A71611E4-8F6C-47CF-B43F-E31DF80404D1}" srcOrd="1" destOrd="0" parTransId="{86827CD7-4322-4D80-B1A4-96F4C74743AE}" sibTransId="{8D4FFA4F-4EAE-4C66-AD11-662240267A4E}"/>
    <dgm:cxn modelId="{C39A6CBC-8D97-461A-B860-E5BF1F3547E5}" type="presOf" srcId="{5C18F342-9AFA-408B-8B27-2169588DC167}" destId="{86C529FD-5C22-45B5-BB22-A701B28CE545}" srcOrd="0" destOrd="0" presId="urn:microsoft.com/office/officeart/2005/8/layout/hList1"/>
    <dgm:cxn modelId="{99AE69BE-E9DF-41E0-81CA-D6F01199B82C}" srcId="{C0015510-2CA8-4F0B-A6F2-2C5CC759C5E2}" destId="{35AB1AB4-453E-4050-938F-8134681F7750}" srcOrd="0" destOrd="0" parTransId="{6689BFF0-0CD0-4A70-B117-7971D962A8E9}" sibTransId="{FBE8CF60-81A4-4D53-B2CE-87CF8EB240A0}"/>
    <dgm:cxn modelId="{A134ADCB-6121-4918-AEAB-E9E764BF0109}" type="presOf" srcId="{B61A683C-8D89-481F-AD1B-75B6C6C95A7F}" destId="{24EA3937-80A6-484D-A734-82B96D24DD64}" srcOrd="0" destOrd="0" presId="urn:microsoft.com/office/officeart/2005/8/layout/hList1"/>
    <dgm:cxn modelId="{BEEE1CD8-29A2-4B38-AEC2-382D56C3DF8B}" srcId="{5C18F342-9AFA-408B-8B27-2169588DC167}" destId="{9427D50E-FF0B-4EAE-9BC2-CCCEDA5B1270}" srcOrd="1" destOrd="0" parTransId="{C8847F4B-570E-405C-B9D8-B77196226B54}" sibTransId="{40751E27-CBAE-496D-ADBD-091E0C346ED3}"/>
    <dgm:cxn modelId="{2573D9D8-9FC5-48AD-B853-69C388A82022}" type="presOf" srcId="{95C05F24-A1D0-405F-85AB-31BF890EEFA3}" destId="{566B0A1D-7A88-462A-9CD3-45A597678C72}" srcOrd="0" destOrd="0" presId="urn:microsoft.com/office/officeart/2005/8/layout/hList1"/>
    <dgm:cxn modelId="{EFA85BE3-B000-427D-87B2-B09F390A2AC7}" type="presOf" srcId="{C8BA5B2A-5573-4224-AEE9-A60A67CBDE13}" destId="{E39494F7-B0C4-47F7-AE62-54115051B870}" srcOrd="0" destOrd="1" presId="urn:microsoft.com/office/officeart/2005/8/layout/hList1"/>
    <dgm:cxn modelId="{064D5EE8-37B2-4179-9A42-70862C431AD3}" srcId="{95C05F24-A1D0-405F-85AB-31BF890EEFA3}" destId="{C0015510-2CA8-4F0B-A6F2-2C5CC759C5E2}" srcOrd="1" destOrd="0" parTransId="{C12FD6A5-FB84-4C87-A051-B810DBF48EFE}" sibTransId="{C2E9C1E9-5192-4E2A-93DE-238D417514A3}"/>
    <dgm:cxn modelId="{435D6AEF-1E99-44C7-A9AB-B8C27D708622}" type="presOf" srcId="{C0015510-2CA8-4F0B-A6F2-2C5CC759C5E2}" destId="{30752B44-F54B-4622-BD66-FBC53BB1B164}" srcOrd="0" destOrd="0" presId="urn:microsoft.com/office/officeart/2005/8/layout/hList1"/>
    <dgm:cxn modelId="{74F18FF3-B1B8-4DAB-8470-42E15DA78612}" type="presOf" srcId="{A71611E4-8F6C-47CF-B43F-E31DF80404D1}" destId="{2C6B8BB3-EA9E-4E20-B598-D79ADC7030C7}" srcOrd="0" destOrd="1" presId="urn:microsoft.com/office/officeart/2005/8/layout/hList1"/>
    <dgm:cxn modelId="{9FCD36F7-26A7-41CE-9979-419B4F6F57AA}" srcId="{95C05F24-A1D0-405F-85AB-31BF890EEFA3}" destId="{B61A683C-8D89-481F-AD1B-75B6C6C95A7F}" srcOrd="2" destOrd="0" parTransId="{7A6A4938-0EFC-4FC0-9BEC-7AEC0CC71AC2}" sibTransId="{648FD2A4-EF6D-4B9A-AA96-417A288BF221}"/>
    <dgm:cxn modelId="{7547BA13-3085-4920-BADF-CC00FCC665F3}" type="presParOf" srcId="{566B0A1D-7A88-462A-9CD3-45A597678C72}" destId="{EAC629BC-9AD0-4264-824B-D11D767EB8AB}" srcOrd="0" destOrd="0" presId="urn:microsoft.com/office/officeart/2005/8/layout/hList1"/>
    <dgm:cxn modelId="{643EEFBE-C17A-40EA-A860-4E0712C4FFF1}" type="presParOf" srcId="{EAC629BC-9AD0-4264-824B-D11D767EB8AB}" destId="{86C529FD-5C22-45B5-BB22-A701B28CE545}" srcOrd="0" destOrd="0" presId="urn:microsoft.com/office/officeart/2005/8/layout/hList1"/>
    <dgm:cxn modelId="{3E117EBF-3CE0-4F81-A00F-D17A8EAC5C19}" type="presParOf" srcId="{EAC629BC-9AD0-4264-824B-D11D767EB8AB}" destId="{4B1CF17E-0D30-46AE-A2A2-AE8A838B2A18}" srcOrd="1" destOrd="0" presId="urn:microsoft.com/office/officeart/2005/8/layout/hList1"/>
    <dgm:cxn modelId="{0CCDA257-A1CA-4582-8D0B-67534353AB94}" type="presParOf" srcId="{566B0A1D-7A88-462A-9CD3-45A597678C72}" destId="{13E09677-F20A-4FE8-8708-AD0D50A824BB}" srcOrd="1" destOrd="0" presId="urn:microsoft.com/office/officeart/2005/8/layout/hList1"/>
    <dgm:cxn modelId="{363D982D-C4F7-42AB-BD21-1FBEA2C7710D}" type="presParOf" srcId="{566B0A1D-7A88-462A-9CD3-45A597678C72}" destId="{24FB0238-3F63-4C11-B72C-69111A1DF341}" srcOrd="2" destOrd="0" presId="urn:microsoft.com/office/officeart/2005/8/layout/hList1"/>
    <dgm:cxn modelId="{847B5E2E-4815-4689-95FC-9479DD5688FE}" type="presParOf" srcId="{24FB0238-3F63-4C11-B72C-69111A1DF341}" destId="{30752B44-F54B-4622-BD66-FBC53BB1B164}" srcOrd="0" destOrd="0" presId="urn:microsoft.com/office/officeart/2005/8/layout/hList1"/>
    <dgm:cxn modelId="{161136FB-1A45-439A-B93C-DF8B3E4C37C1}" type="presParOf" srcId="{24FB0238-3F63-4C11-B72C-69111A1DF341}" destId="{E39494F7-B0C4-47F7-AE62-54115051B870}" srcOrd="1" destOrd="0" presId="urn:microsoft.com/office/officeart/2005/8/layout/hList1"/>
    <dgm:cxn modelId="{46291BE5-BA89-4EB0-B8AA-072F4D9A9B54}" type="presParOf" srcId="{566B0A1D-7A88-462A-9CD3-45A597678C72}" destId="{9B44ED31-5827-4211-BCFA-5FA3A7AAAB0E}" srcOrd="3" destOrd="0" presId="urn:microsoft.com/office/officeart/2005/8/layout/hList1"/>
    <dgm:cxn modelId="{14BB4184-7B32-4AD5-9667-78FC4652EEA9}" type="presParOf" srcId="{566B0A1D-7A88-462A-9CD3-45A597678C72}" destId="{26915B54-127D-48A3-947B-B9DB2E657CA5}" srcOrd="4" destOrd="0" presId="urn:microsoft.com/office/officeart/2005/8/layout/hList1"/>
    <dgm:cxn modelId="{D7B97BB4-2A19-42A0-B6B1-E126557EC673}" type="presParOf" srcId="{26915B54-127D-48A3-947B-B9DB2E657CA5}" destId="{24EA3937-80A6-484D-A734-82B96D24DD64}" srcOrd="0" destOrd="0" presId="urn:microsoft.com/office/officeart/2005/8/layout/hList1"/>
    <dgm:cxn modelId="{E2760548-F82E-4C4D-B5BE-840D6780648F}" type="presParOf" srcId="{26915B54-127D-48A3-947B-B9DB2E657CA5}" destId="{2C6B8BB3-EA9E-4E20-B598-D79ADC7030C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C18F342-9AFA-408B-8B27-2169588DC167}">
      <dgm:prSet/>
      <dgm:spPr/>
      <dgm:t>
        <a:bodyPr/>
        <a:lstStyle/>
        <a:p>
          <a:r>
            <a:rPr lang="en-US" b="1" dirty="0">
              <a:effectLst>
                <a:outerShdw blurRad="38100" dist="38100" dir="2700000" algn="tl">
                  <a:srgbClr val="000000">
                    <a:alpha val="43137"/>
                  </a:srgbClr>
                </a:outerShdw>
              </a:effectLst>
            </a:rPr>
            <a:t>Pleading Standards</a:t>
          </a:r>
        </a:p>
      </dgm:t>
    </dgm:pt>
    <dgm:pt modelId="{BE20F1CC-FBDA-4F94-A33C-5E7CA60B26E3}" type="parTrans" cxnId="{A15E273E-BA23-4D4A-BA09-69ACF86FBB41}">
      <dgm:prSet/>
      <dgm:spPr/>
      <dgm:t>
        <a:bodyPr/>
        <a:lstStyle/>
        <a:p>
          <a:endParaRPr lang="en-US"/>
        </a:p>
      </dgm:t>
    </dgm:pt>
    <dgm:pt modelId="{1D935561-DF70-44EA-9761-8BAA4EAFE177}" type="sibTrans" cxnId="{A15E273E-BA23-4D4A-BA09-69ACF86FBB41}">
      <dgm:prSet/>
      <dgm:spPr/>
      <dgm:t>
        <a:bodyPr/>
        <a:lstStyle/>
        <a:p>
          <a:endParaRPr lang="en-US"/>
        </a:p>
      </dgm:t>
    </dgm:pt>
    <dgm:pt modelId="{619AD923-F0D2-4789-8A64-8FD3C4D7FA3F}">
      <dgm:prSet/>
      <dgm:spPr/>
      <dgm:t>
        <a:bodyPr/>
        <a:lstStyle/>
        <a:p>
          <a:pPr algn="ctr">
            <a:buFontTx/>
            <a:buNone/>
          </a:pPr>
          <a:r>
            <a:rPr lang="en-US" sz="2100" b="1" dirty="0"/>
            <a:t>TRCP Rule 354</a:t>
          </a:r>
        </a:p>
      </dgm:t>
    </dgm:pt>
    <dgm:pt modelId="{0BC0797D-8981-4E75-AF9D-EC60C266130E}" type="parTrans" cxnId="{628EF19C-5914-45C0-93B7-F9ACC29AC3A9}">
      <dgm:prSet/>
      <dgm:spPr/>
      <dgm:t>
        <a:bodyPr/>
        <a:lstStyle/>
        <a:p>
          <a:endParaRPr lang="en-US"/>
        </a:p>
      </dgm:t>
    </dgm:pt>
    <dgm:pt modelId="{D18961AD-C2CB-43B5-B402-CEC620E430DD}" type="sibTrans" cxnId="{628EF19C-5914-45C0-93B7-F9ACC29AC3A9}">
      <dgm:prSet/>
      <dgm:spPr/>
      <dgm:t>
        <a:bodyPr/>
        <a:lstStyle/>
        <a:p>
          <a:endParaRPr lang="en-US"/>
        </a:p>
      </dgm:t>
    </dgm:pt>
    <dgm:pt modelId="{54E4F315-155E-4631-9CA3-689E3A73D032}">
      <dgm:prSet/>
      <dgm:spPr/>
      <dgm:t>
        <a:bodyPr/>
        <a:lstStyle/>
        <a:p>
          <a:pPr algn="l"/>
          <a:r>
            <a:rPr lang="en-US" sz="2100" dirty="0"/>
            <a:t>original petition “</a:t>
          </a:r>
          <a:r>
            <a:rPr lang="en-US" sz="2100" b="1" dirty="0"/>
            <a:t>must also plead facts to establish venue in a county in an operating division of the business court.”</a:t>
          </a:r>
          <a:endParaRPr lang="en-US" sz="2100" dirty="0"/>
        </a:p>
      </dgm:t>
    </dgm:pt>
    <dgm:pt modelId="{389C6ED4-57E9-4DF3-B62B-8E9A1FCEE0B9}" type="parTrans" cxnId="{15FCF892-C1E7-4E48-97B0-A8CBD0F74478}">
      <dgm:prSet/>
      <dgm:spPr/>
      <dgm:t>
        <a:bodyPr/>
        <a:lstStyle/>
        <a:p>
          <a:endParaRPr lang="en-US"/>
        </a:p>
      </dgm:t>
    </dgm:pt>
    <dgm:pt modelId="{A40502C1-9B6C-4C8D-B49F-A2E8CBF71FC5}" type="sibTrans" cxnId="{15FCF892-C1E7-4E48-97B0-A8CBD0F74478}">
      <dgm:prSet/>
      <dgm:spPr/>
      <dgm:t>
        <a:bodyPr/>
        <a:lstStyle/>
        <a:p>
          <a:endParaRPr lang="en-US"/>
        </a:p>
      </dgm:t>
    </dgm:pt>
    <dgm:pt modelId="{791E9A0F-2C80-46EA-8619-81097FB63E8E}">
      <dgm:prSet/>
      <dgm:spPr/>
      <dgm:t>
        <a:bodyPr/>
        <a:lstStyle/>
        <a:p>
          <a:pPr algn="l"/>
          <a:r>
            <a:rPr lang="en-US" sz="2100" dirty="0"/>
            <a:t>originally filed actions (petition/counterclaim/cross-claim, third-party claim) “must, in addition to pleading requirements specified in Part II, </a:t>
          </a:r>
          <a:r>
            <a:rPr lang="en-US" sz="2100" b="1" dirty="0"/>
            <a:t>plead facts to establish the business court’s authority to hear the action.”</a:t>
          </a:r>
          <a:endParaRPr lang="en-US" sz="2100" dirty="0"/>
        </a:p>
      </dgm:t>
    </dgm:pt>
    <dgm:pt modelId="{3E31838C-CE86-4924-940C-8B4ADBFE12E4}" type="parTrans" cxnId="{37AB4E78-B8CF-4627-B676-60A3F6B9108D}">
      <dgm:prSet/>
      <dgm:spPr/>
      <dgm:t>
        <a:bodyPr/>
        <a:lstStyle/>
        <a:p>
          <a:endParaRPr lang="en-US"/>
        </a:p>
      </dgm:t>
    </dgm:pt>
    <dgm:pt modelId="{3A152914-A20E-4C07-9975-591140B0AF9F}" type="sibTrans" cxnId="{37AB4E78-B8CF-4627-B676-60A3F6B9108D}">
      <dgm:prSet/>
      <dgm:spPr/>
      <dgm:t>
        <a:bodyPr/>
        <a:lstStyle/>
        <a:p>
          <a:endParaRPr lang="en-US"/>
        </a:p>
      </dgm:t>
    </dgm:pt>
    <dgm:pt modelId="{25A7CA3C-DBC6-4FC1-A464-EAF30878727B}">
      <dgm:prSet/>
      <dgm:spPr/>
      <dgm:t>
        <a:bodyPr/>
        <a:lstStyle/>
        <a:p>
          <a:pPr algn="l"/>
          <a:endParaRPr lang="en-US" sz="2100" dirty="0"/>
        </a:p>
      </dgm:t>
    </dgm:pt>
    <dgm:pt modelId="{60054642-8997-4837-BE85-173850BFF2A1}" type="parTrans" cxnId="{F733D5AC-AA56-4AF0-A876-8FEFF7E297A8}">
      <dgm:prSet/>
      <dgm:spPr/>
      <dgm:t>
        <a:bodyPr/>
        <a:lstStyle/>
        <a:p>
          <a:endParaRPr lang="en-US"/>
        </a:p>
      </dgm:t>
    </dgm:pt>
    <dgm:pt modelId="{F215104E-660C-4B58-9666-FFF9B0CFA149}" type="sibTrans" cxnId="{F733D5AC-AA56-4AF0-A876-8FEFF7E297A8}">
      <dgm:prSet/>
      <dgm:spPr/>
      <dgm:t>
        <a:bodyPr/>
        <a:lstStyle/>
        <a:p>
          <a:endParaRPr lang="en-US"/>
        </a:p>
      </dgm:t>
    </dgm:pt>
    <dgm:pt modelId="{8F180874-DB57-411C-962B-5E903104CBBF}">
      <dgm:prSet/>
      <dgm:spPr/>
      <dgm:t>
        <a:bodyPr/>
        <a:lstStyle/>
        <a:p>
          <a:pPr algn="l"/>
          <a:endParaRPr lang="en-US" sz="2100" dirty="0"/>
        </a:p>
      </dgm:t>
    </dgm:pt>
    <dgm:pt modelId="{AC624F39-4A9F-42C6-BA10-18E22E075BB5}" type="parTrans" cxnId="{C33C2AC1-F542-4C5E-85A1-34AF9E5B4411}">
      <dgm:prSet/>
      <dgm:spPr/>
      <dgm:t>
        <a:bodyPr/>
        <a:lstStyle/>
        <a:p>
          <a:endParaRPr lang="en-US"/>
        </a:p>
      </dgm:t>
    </dgm:pt>
    <dgm:pt modelId="{F6DF6F92-791F-41F5-A1A0-61946A245F56}" type="sibTrans" cxnId="{C33C2AC1-F542-4C5E-85A1-34AF9E5B4411}">
      <dgm:prSet/>
      <dgm:spPr/>
      <dgm:t>
        <a:bodyPr/>
        <a:lstStyle/>
        <a:p>
          <a:endParaRPr lang="en-US"/>
        </a:p>
      </dgm:t>
    </dgm:pt>
    <dgm:pt modelId="{566B0A1D-7A88-462A-9CD3-45A597678C72}" type="pres">
      <dgm:prSet presAssocID="{95C05F24-A1D0-405F-85AB-31BF890EEFA3}" presName="Name0" presStyleCnt="0">
        <dgm:presLayoutVars>
          <dgm:dir/>
          <dgm:animLvl val="lvl"/>
          <dgm:resizeHandles val="exact"/>
        </dgm:presLayoutVars>
      </dgm:prSet>
      <dgm:spPr/>
    </dgm:pt>
    <dgm:pt modelId="{EAC629BC-9AD0-4264-824B-D11D767EB8AB}" type="pres">
      <dgm:prSet presAssocID="{5C18F342-9AFA-408B-8B27-2169588DC167}" presName="composite" presStyleCnt="0"/>
      <dgm:spPr/>
    </dgm:pt>
    <dgm:pt modelId="{86C529FD-5C22-45B5-BB22-A701B28CE545}" type="pres">
      <dgm:prSet presAssocID="{5C18F342-9AFA-408B-8B27-2169588DC167}" presName="parTx" presStyleLbl="alignNode1" presStyleIdx="0" presStyleCnt="1">
        <dgm:presLayoutVars>
          <dgm:chMax val="0"/>
          <dgm:chPref val="0"/>
          <dgm:bulletEnabled val="1"/>
        </dgm:presLayoutVars>
      </dgm:prSet>
      <dgm:spPr/>
    </dgm:pt>
    <dgm:pt modelId="{4B1CF17E-0D30-46AE-A2A2-AE8A838B2A18}" type="pres">
      <dgm:prSet presAssocID="{5C18F342-9AFA-408B-8B27-2169588DC167}" presName="desTx" presStyleLbl="alignAccFollowNode1" presStyleIdx="0" presStyleCnt="1">
        <dgm:presLayoutVars>
          <dgm:bulletEnabled val="1"/>
        </dgm:presLayoutVars>
      </dgm:prSet>
      <dgm:spPr/>
    </dgm:pt>
  </dgm:ptLst>
  <dgm:cxnLst>
    <dgm:cxn modelId="{A15E273E-BA23-4D4A-BA09-69ACF86FBB41}" srcId="{95C05F24-A1D0-405F-85AB-31BF890EEFA3}" destId="{5C18F342-9AFA-408B-8B27-2169588DC167}" srcOrd="0" destOrd="0" parTransId="{BE20F1CC-FBDA-4F94-A33C-5E7CA60B26E3}" sibTransId="{1D935561-DF70-44EA-9761-8BAA4EAFE177}"/>
    <dgm:cxn modelId="{B55DA254-1149-48D6-A544-DFF8C596D281}" type="presOf" srcId="{619AD923-F0D2-4789-8A64-8FD3C4D7FA3F}" destId="{4B1CF17E-0D30-46AE-A2A2-AE8A838B2A18}" srcOrd="0" destOrd="0" presId="urn:microsoft.com/office/officeart/2005/8/layout/hList1"/>
    <dgm:cxn modelId="{BC109057-FA67-4B1D-B8DE-AD10BB6CC07A}" type="presOf" srcId="{791E9A0F-2C80-46EA-8619-81097FB63E8E}" destId="{4B1CF17E-0D30-46AE-A2A2-AE8A838B2A18}" srcOrd="0" destOrd="2" presId="urn:microsoft.com/office/officeart/2005/8/layout/hList1"/>
    <dgm:cxn modelId="{37AB4E78-B8CF-4627-B676-60A3F6B9108D}" srcId="{5C18F342-9AFA-408B-8B27-2169588DC167}" destId="{791E9A0F-2C80-46EA-8619-81097FB63E8E}" srcOrd="2" destOrd="0" parTransId="{3E31838C-CE86-4924-940C-8B4ADBFE12E4}" sibTransId="{3A152914-A20E-4C07-9975-591140B0AF9F}"/>
    <dgm:cxn modelId="{BEB2F07B-5994-4A49-92CE-0928ABE22A48}" type="presOf" srcId="{54E4F315-155E-4631-9CA3-689E3A73D032}" destId="{4B1CF17E-0D30-46AE-A2A2-AE8A838B2A18}" srcOrd="0" destOrd="4" presId="urn:microsoft.com/office/officeart/2005/8/layout/hList1"/>
    <dgm:cxn modelId="{15FCF892-C1E7-4E48-97B0-A8CBD0F74478}" srcId="{5C18F342-9AFA-408B-8B27-2169588DC167}" destId="{54E4F315-155E-4631-9CA3-689E3A73D032}" srcOrd="4" destOrd="0" parTransId="{389C6ED4-57E9-4DF3-B62B-8E9A1FCEE0B9}" sibTransId="{A40502C1-9B6C-4C8D-B49F-A2E8CBF71FC5}"/>
    <dgm:cxn modelId="{46A77C98-B011-497F-9D08-7DE44BC30E03}" type="presOf" srcId="{25A7CA3C-DBC6-4FC1-A464-EAF30878727B}" destId="{4B1CF17E-0D30-46AE-A2A2-AE8A838B2A18}" srcOrd="0" destOrd="1" presId="urn:microsoft.com/office/officeart/2005/8/layout/hList1"/>
    <dgm:cxn modelId="{628EF19C-5914-45C0-93B7-F9ACC29AC3A9}" srcId="{5C18F342-9AFA-408B-8B27-2169588DC167}" destId="{619AD923-F0D2-4789-8A64-8FD3C4D7FA3F}" srcOrd="0" destOrd="0" parTransId="{0BC0797D-8981-4E75-AF9D-EC60C266130E}" sibTransId="{D18961AD-C2CB-43B5-B402-CEC620E430DD}"/>
    <dgm:cxn modelId="{F733D5AC-AA56-4AF0-A876-8FEFF7E297A8}" srcId="{5C18F342-9AFA-408B-8B27-2169588DC167}" destId="{25A7CA3C-DBC6-4FC1-A464-EAF30878727B}" srcOrd="1" destOrd="0" parTransId="{60054642-8997-4837-BE85-173850BFF2A1}" sibTransId="{F215104E-660C-4B58-9666-FFF9B0CFA149}"/>
    <dgm:cxn modelId="{5BE43DB4-E656-4FBA-81B2-897262EE4285}" type="presOf" srcId="{8F180874-DB57-411C-962B-5E903104CBBF}" destId="{4B1CF17E-0D30-46AE-A2A2-AE8A838B2A18}" srcOrd="0" destOrd="3" presId="urn:microsoft.com/office/officeart/2005/8/layout/hList1"/>
    <dgm:cxn modelId="{C39A6CBC-8D97-461A-B860-E5BF1F3547E5}" type="presOf" srcId="{5C18F342-9AFA-408B-8B27-2169588DC167}" destId="{86C529FD-5C22-45B5-BB22-A701B28CE545}" srcOrd="0" destOrd="0" presId="urn:microsoft.com/office/officeart/2005/8/layout/hList1"/>
    <dgm:cxn modelId="{C33C2AC1-F542-4C5E-85A1-34AF9E5B4411}" srcId="{5C18F342-9AFA-408B-8B27-2169588DC167}" destId="{8F180874-DB57-411C-962B-5E903104CBBF}" srcOrd="3" destOrd="0" parTransId="{AC624F39-4A9F-42C6-BA10-18E22E075BB5}" sibTransId="{F6DF6F92-791F-41F5-A1A0-61946A245F56}"/>
    <dgm:cxn modelId="{2573D9D8-9FC5-48AD-B853-69C388A82022}" type="presOf" srcId="{95C05F24-A1D0-405F-85AB-31BF890EEFA3}" destId="{566B0A1D-7A88-462A-9CD3-45A597678C72}" srcOrd="0" destOrd="0" presId="urn:microsoft.com/office/officeart/2005/8/layout/hList1"/>
    <dgm:cxn modelId="{7547BA13-3085-4920-BADF-CC00FCC665F3}" type="presParOf" srcId="{566B0A1D-7A88-462A-9CD3-45A597678C72}" destId="{EAC629BC-9AD0-4264-824B-D11D767EB8AB}" srcOrd="0" destOrd="0" presId="urn:microsoft.com/office/officeart/2005/8/layout/hList1"/>
    <dgm:cxn modelId="{643EEFBE-C17A-40EA-A860-4E0712C4FFF1}" type="presParOf" srcId="{EAC629BC-9AD0-4264-824B-D11D767EB8AB}" destId="{86C529FD-5C22-45B5-BB22-A701B28CE545}" srcOrd="0" destOrd="0" presId="urn:microsoft.com/office/officeart/2005/8/layout/hList1"/>
    <dgm:cxn modelId="{3E117EBF-3CE0-4F81-A00F-D17A8EAC5C19}" type="presParOf" srcId="{EAC629BC-9AD0-4264-824B-D11D767EB8AB}" destId="{4B1CF17E-0D30-46AE-A2A2-AE8A838B2A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C0015510-2CA8-4F0B-A6F2-2C5CC759C5E2}">
      <dgm:prSet/>
      <dgm:spPr/>
      <dgm:t>
        <a:bodyPr/>
        <a:lstStyle/>
        <a:p>
          <a:r>
            <a:rPr lang="en-US" b="1" dirty="0">
              <a:effectLst>
                <a:outerShdw blurRad="38100" dist="38100" dir="2700000" algn="tl">
                  <a:srgbClr val="000000">
                    <a:alpha val="43137"/>
                  </a:srgbClr>
                </a:outerShdw>
              </a:effectLst>
            </a:rPr>
            <a:t>Asserting Venue &amp; “Authority” Challenges</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algn="ctr">
            <a:buFontTx/>
            <a:buNone/>
          </a:pPr>
          <a:r>
            <a:rPr lang="en-US" b="1" dirty="0"/>
            <a:t>TRCP 354</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8D41EBFB-90D1-475E-9454-8937AC11842C}">
      <dgm:prSet/>
      <dgm:spPr/>
      <dgm:t>
        <a:bodyPr/>
        <a:lstStyle/>
        <a:p>
          <a:pPr algn="l"/>
          <a:r>
            <a:rPr lang="en-US" b="1" dirty="0"/>
            <a:t>Venue Challenges</a:t>
          </a:r>
          <a:r>
            <a:rPr lang="en-US" dirty="0"/>
            <a:t>: must comply with Rules 86 &amp; 87</a:t>
          </a:r>
        </a:p>
      </dgm:t>
    </dgm:pt>
    <dgm:pt modelId="{1C7AB655-5C69-4167-B5BD-A88FFB8438BC}" type="parTrans" cxnId="{A232326A-2C3B-40BA-9091-079B78814A82}">
      <dgm:prSet/>
      <dgm:spPr/>
      <dgm:t>
        <a:bodyPr/>
        <a:lstStyle/>
        <a:p>
          <a:endParaRPr lang="en-US"/>
        </a:p>
      </dgm:t>
    </dgm:pt>
    <dgm:pt modelId="{677E4785-3E1B-4F1C-93A3-7242FF6A2B5E}" type="sibTrans" cxnId="{A232326A-2C3B-40BA-9091-079B78814A82}">
      <dgm:prSet/>
      <dgm:spPr/>
      <dgm:t>
        <a:bodyPr/>
        <a:lstStyle/>
        <a:p>
          <a:endParaRPr lang="en-US"/>
        </a:p>
      </dgm:t>
    </dgm:pt>
    <dgm:pt modelId="{4621F819-6543-49CC-B32D-1E67E88BEB48}">
      <dgm:prSet/>
      <dgm:spPr/>
      <dgm:t>
        <a:bodyPr/>
        <a:lstStyle/>
        <a:p>
          <a:pPr algn="l"/>
          <a:r>
            <a:rPr lang="en-US" b="1" dirty="0"/>
            <a:t>Authority Challenges </a:t>
          </a:r>
          <a:r>
            <a:rPr lang="en-US" b="0" dirty="0"/>
            <a:t>– motion challenging “the business court’s authority to hear an action must be filed within </a:t>
          </a:r>
          <a:r>
            <a:rPr lang="en-US" b="1" dirty="0"/>
            <a:t>30 days</a:t>
          </a:r>
          <a:r>
            <a:rPr lang="en-US" b="0" dirty="0"/>
            <a:t> of movant’s appearance.”</a:t>
          </a:r>
          <a:endParaRPr lang="en-US" dirty="0"/>
        </a:p>
      </dgm:t>
    </dgm:pt>
    <dgm:pt modelId="{42895FE8-9E3E-4E59-B6DA-8A089A8BD16F}" type="parTrans" cxnId="{0C931FFD-F0E5-407C-81BB-CCAA09C8E2B5}">
      <dgm:prSet/>
      <dgm:spPr/>
      <dgm:t>
        <a:bodyPr/>
        <a:lstStyle/>
        <a:p>
          <a:endParaRPr lang="en-US"/>
        </a:p>
      </dgm:t>
    </dgm:pt>
    <dgm:pt modelId="{E4DE67FC-558A-4557-967B-88FB24F8E771}" type="sibTrans" cxnId="{0C931FFD-F0E5-407C-81BB-CCAA09C8E2B5}">
      <dgm:prSet/>
      <dgm:spPr/>
      <dgm:t>
        <a:bodyPr/>
        <a:lstStyle/>
        <a:p>
          <a:endParaRPr lang="en-US"/>
        </a:p>
      </dgm:t>
    </dgm:pt>
    <dgm:pt modelId="{09F4745F-E9EF-47B0-BF1B-1D193851E250}">
      <dgm:prSet/>
      <dgm:spPr/>
      <dgm:t>
        <a:bodyPr/>
        <a:lstStyle/>
        <a:p>
          <a:pPr algn="l"/>
          <a:endParaRPr lang="en-US" dirty="0"/>
        </a:p>
      </dgm:t>
    </dgm:pt>
    <dgm:pt modelId="{92814A04-D9CB-421E-A381-511100D8F456}" type="parTrans" cxnId="{18B42C7E-EF6A-4459-892B-34D5174690B7}">
      <dgm:prSet/>
      <dgm:spPr/>
      <dgm:t>
        <a:bodyPr/>
        <a:lstStyle/>
        <a:p>
          <a:endParaRPr lang="en-US"/>
        </a:p>
      </dgm:t>
    </dgm:pt>
    <dgm:pt modelId="{A8A4D828-F48B-4595-A474-8D090A39D4E6}" type="sibTrans" cxnId="{18B42C7E-EF6A-4459-892B-34D5174690B7}">
      <dgm:prSet/>
      <dgm:spPr/>
      <dgm:t>
        <a:bodyPr/>
        <a:lstStyle/>
        <a:p>
          <a:endParaRPr lang="en-US"/>
        </a:p>
      </dgm:t>
    </dgm:pt>
    <dgm:pt modelId="{3F4301A5-9234-4632-BE25-BE4FA53E4631}">
      <dgm:prSet/>
      <dgm:spPr/>
      <dgm:t>
        <a:bodyPr/>
        <a:lstStyle/>
        <a:p>
          <a:pPr algn="l"/>
          <a:endParaRPr lang="en-US" dirty="0"/>
        </a:p>
      </dgm:t>
    </dgm:pt>
    <dgm:pt modelId="{23804D1E-7EC4-4D91-B70D-93D33AD2DC9A}" type="parTrans" cxnId="{98A6194F-793E-43D2-8096-191461068CC6}">
      <dgm:prSet/>
      <dgm:spPr/>
      <dgm:t>
        <a:bodyPr/>
        <a:lstStyle/>
        <a:p>
          <a:endParaRPr lang="en-US"/>
        </a:p>
      </dgm:t>
    </dgm:pt>
    <dgm:pt modelId="{47FC2294-E5D6-4ADA-9FC2-C7B727F9C99F}" type="sibTrans" cxnId="{98A6194F-793E-43D2-8096-191461068CC6}">
      <dgm:prSet/>
      <dgm:spPr/>
    </dgm:pt>
    <dgm:pt modelId="{959992A0-C9A8-420F-AC5B-49E324DA1FCF}" type="pres">
      <dgm:prSet presAssocID="{95C05F24-A1D0-405F-85AB-31BF890EEFA3}" presName="Name0" presStyleCnt="0">
        <dgm:presLayoutVars>
          <dgm:dir/>
          <dgm:animLvl val="lvl"/>
          <dgm:resizeHandles val="exact"/>
        </dgm:presLayoutVars>
      </dgm:prSet>
      <dgm:spPr/>
    </dgm:pt>
    <dgm:pt modelId="{63F9E7EE-8F00-4199-8095-8707C415D361}" type="pres">
      <dgm:prSet presAssocID="{C0015510-2CA8-4F0B-A6F2-2C5CC759C5E2}" presName="composite" presStyleCnt="0"/>
      <dgm:spPr/>
    </dgm:pt>
    <dgm:pt modelId="{32C28BA7-517D-4879-B04A-6F293F6F644F}" type="pres">
      <dgm:prSet presAssocID="{C0015510-2CA8-4F0B-A6F2-2C5CC759C5E2}" presName="parTx" presStyleLbl="alignNode1" presStyleIdx="0" presStyleCnt="1">
        <dgm:presLayoutVars>
          <dgm:chMax val="0"/>
          <dgm:chPref val="0"/>
          <dgm:bulletEnabled val="1"/>
        </dgm:presLayoutVars>
      </dgm:prSet>
      <dgm:spPr/>
    </dgm:pt>
    <dgm:pt modelId="{5E58E1FF-E0F7-411A-9AC3-C9AD2B2F013C}" type="pres">
      <dgm:prSet presAssocID="{C0015510-2CA8-4F0B-A6F2-2C5CC759C5E2}" presName="desTx" presStyleLbl="alignAccFollowNode1" presStyleIdx="0" presStyleCnt="1">
        <dgm:presLayoutVars>
          <dgm:bulletEnabled val="1"/>
        </dgm:presLayoutVars>
      </dgm:prSet>
      <dgm:spPr/>
    </dgm:pt>
  </dgm:ptLst>
  <dgm:cxnLst>
    <dgm:cxn modelId="{DFA26D07-1F96-4FB4-85E1-CE17B57CDFAE}" type="presOf" srcId="{35AB1AB4-453E-4050-938F-8134681F7750}" destId="{5E58E1FF-E0F7-411A-9AC3-C9AD2B2F013C}" srcOrd="0" destOrd="0" presId="urn:microsoft.com/office/officeart/2005/8/layout/hList1"/>
    <dgm:cxn modelId="{99AFFA20-E719-4DBF-96B7-B1F4AD715AB9}" type="presOf" srcId="{C0015510-2CA8-4F0B-A6F2-2C5CC759C5E2}" destId="{32C28BA7-517D-4879-B04A-6F293F6F644F}" srcOrd="0" destOrd="0" presId="urn:microsoft.com/office/officeart/2005/8/layout/hList1"/>
    <dgm:cxn modelId="{408CA225-B6D9-43CA-8740-741A27AD96B9}" type="presOf" srcId="{3F4301A5-9234-4632-BE25-BE4FA53E4631}" destId="{5E58E1FF-E0F7-411A-9AC3-C9AD2B2F013C}" srcOrd="0" destOrd="1" presId="urn:microsoft.com/office/officeart/2005/8/layout/hList1"/>
    <dgm:cxn modelId="{23154926-4869-4D92-91F8-2BFFED63AA5E}" type="presOf" srcId="{8D41EBFB-90D1-475E-9454-8937AC11842C}" destId="{5E58E1FF-E0F7-411A-9AC3-C9AD2B2F013C}" srcOrd="0" destOrd="2" presId="urn:microsoft.com/office/officeart/2005/8/layout/hList1"/>
    <dgm:cxn modelId="{A232326A-2C3B-40BA-9091-079B78814A82}" srcId="{C0015510-2CA8-4F0B-A6F2-2C5CC759C5E2}" destId="{8D41EBFB-90D1-475E-9454-8937AC11842C}" srcOrd="2" destOrd="0" parTransId="{1C7AB655-5C69-4167-B5BD-A88FFB8438BC}" sibTransId="{677E4785-3E1B-4F1C-93A3-7242FF6A2B5E}"/>
    <dgm:cxn modelId="{98A6194F-793E-43D2-8096-191461068CC6}" srcId="{C0015510-2CA8-4F0B-A6F2-2C5CC759C5E2}" destId="{3F4301A5-9234-4632-BE25-BE4FA53E4631}" srcOrd="1" destOrd="0" parTransId="{23804D1E-7EC4-4D91-B70D-93D33AD2DC9A}" sibTransId="{47FC2294-E5D6-4ADA-9FC2-C7B727F9C99F}"/>
    <dgm:cxn modelId="{0899AA77-C1DD-44B2-905D-2C00E9D14741}" type="presOf" srcId="{95C05F24-A1D0-405F-85AB-31BF890EEFA3}" destId="{959992A0-C9A8-420F-AC5B-49E324DA1FCF}" srcOrd="0" destOrd="0" presId="urn:microsoft.com/office/officeart/2005/8/layout/hList1"/>
    <dgm:cxn modelId="{18B42C7E-EF6A-4459-892B-34D5174690B7}" srcId="{C0015510-2CA8-4F0B-A6F2-2C5CC759C5E2}" destId="{09F4745F-E9EF-47B0-BF1B-1D193851E250}" srcOrd="3" destOrd="0" parTransId="{92814A04-D9CB-421E-A381-511100D8F456}" sibTransId="{A8A4D828-F48B-4595-A474-8D090A39D4E6}"/>
    <dgm:cxn modelId="{0290BB9F-A7FC-47CE-8CBF-012012DE4C02}" type="presOf" srcId="{09F4745F-E9EF-47B0-BF1B-1D193851E250}" destId="{5E58E1FF-E0F7-411A-9AC3-C9AD2B2F013C}" srcOrd="0" destOrd="3" presId="urn:microsoft.com/office/officeart/2005/8/layout/hList1"/>
    <dgm:cxn modelId="{9633BCA9-146E-4079-B5BF-AD7A394954EE}" type="presOf" srcId="{4621F819-6543-49CC-B32D-1E67E88BEB48}" destId="{5E58E1FF-E0F7-411A-9AC3-C9AD2B2F013C}" srcOrd="0" destOrd="4" presId="urn:microsoft.com/office/officeart/2005/8/layout/hList1"/>
    <dgm:cxn modelId="{99AE69BE-E9DF-41E0-81CA-D6F01199B82C}" srcId="{C0015510-2CA8-4F0B-A6F2-2C5CC759C5E2}" destId="{35AB1AB4-453E-4050-938F-8134681F7750}" srcOrd="0" destOrd="0" parTransId="{6689BFF0-0CD0-4A70-B117-7971D962A8E9}" sibTransId="{FBE8CF60-81A4-4D53-B2CE-87CF8EB240A0}"/>
    <dgm:cxn modelId="{064D5EE8-37B2-4179-9A42-70862C431AD3}" srcId="{95C05F24-A1D0-405F-85AB-31BF890EEFA3}" destId="{C0015510-2CA8-4F0B-A6F2-2C5CC759C5E2}" srcOrd="0" destOrd="0" parTransId="{C12FD6A5-FB84-4C87-A051-B810DBF48EFE}" sibTransId="{C2E9C1E9-5192-4E2A-93DE-238D417514A3}"/>
    <dgm:cxn modelId="{0C931FFD-F0E5-407C-81BB-CCAA09C8E2B5}" srcId="{C0015510-2CA8-4F0B-A6F2-2C5CC759C5E2}" destId="{4621F819-6543-49CC-B32D-1E67E88BEB48}" srcOrd="4" destOrd="0" parTransId="{42895FE8-9E3E-4E59-B6DA-8A089A8BD16F}" sibTransId="{E4DE67FC-558A-4557-967B-88FB24F8E771}"/>
    <dgm:cxn modelId="{156FC988-7268-4AFF-A07B-FF55FCF32B37}" type="presParOf" srcId="{959992A0-C9A8-420F-AC5B-49E324DA1FCF}" destId="{63F9E7EE-8F00-4199-8095-8707C415D361}" srcOrd="0" destOrd="0" presId="urn:microsoft.com/office/officeart/2005/8/layout/hList1"/>
    <dgm:cxn modelId="{2F427596-E9F7-48C4-B913-668F826B22A6}" type="presParOf" srcId="{63F9E7EE-8F00-4199-8095-8707C415D361}" destId="{32C28BA7-517D-4879-B04A-6F293F6F644F}" srcOrd="0" destOrd="0" presId="urn:microsoft.com/office/officeart/2005/8/layout/hList1"/>
    <dgm:cxn modelId="{7E2F80EB-AE54-48BD-A556-8206DA27A21E}" type="presParOf" srcId="{63F9E7EE-8F00-4199-8095-8707C415D361}" destId="{5E58E1FF-E0F7-411A-9AC3-C9AD2B2F013C}"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0015510-2CA8-4F0B-A6F2-2C5CC759C5E2}">
      <dgm:prSet custT="1"/>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Resolving Venue &amp; “Authority” Challenges</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algn="ctr">
            <a:buFontTx/>
            <a:buNone/>
          </a:pPr>
          <a:endParaRPr lang="en-US" sz="1800" b="1" dirty="0"/>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8D41EBFB-90D1-475E-9454-8937AC11842C}">
      <dgm:prSet/>
      <dgm:spPr/>
      <dgm:t>
        <a:bodyPr/>
        <a:lstStyle/>
        <a:p>
          <a:pPr algn="l"/>
          <a:r>
            <a:rPr lang="en-US" sz="1800" b="1" dirty="0"/>
            <a:t>Venue Challenges -</a:t>
          </a:r>
          <a:r>
            <a:rPr lang="en-US" sz="1800" dirty="0"/>
            <a:t> if business court determines upon motion that its geographic territory does not include a county of proper venue, court must: (A) transfer to operating division of the court that includes county of proper venue or (B) if no operating division of proper venue, at the filing party’s request, transfer to a district court or county court in county of proper venue.</a:t>
          </a:r>
        </a:p>
      </dgm:t>
    </dgm:pt>
    <dgm:pt modelId="{1C7AB655-5C69-4167-B5BD-A88FFB8438BC}" type="parTrans" cxnId="{A232326A-2C3B-40BA-9091-079B78814A82}">
      <dgm:prSet/>
      <dgm:spPr/>
      <dgm:t>
        <a:bodyPr/>
        <a:lstStyle/>
        <a:p>
          <a:endParaRPr lang="en-US"/>
        </a:p>
      </dgm:t>
    </dgm:pt>
    <dgm:pt modelId="{677E4785-3E1B-4F1C-93A3-7242FF6A2B5E}" type="sibTrans" cxnId="{A232326A-2C3B-40BA-9091-079B78814A82}">
      <dgm:prSet/>
      <dgm:spPr/>
      <dgm:t>
        <a:bodyPr/>
        <a:lstStyle/>
        <a:p>
          <a:endParaRPr lang="en-US"/>
        </a:p>
      </dgm:t>
    </dgm:pt>
    <dgm:pt modelId="{4621F819-6543-49CC-B32D-1E67E88BEB48}">
      <dgm:prSet/>
      <dgm:spPr/>
      <dgm:t>
        <a:bodyPr/>
        <a:lstStyle/>
        <a:p>
          <a:pPr algn="l"/>
          <a:r>
            <a:rPr lang="en-US" sz="1800" b="1" dirty="0"/>
            <a:t>Authority Challenges </a:t>
          </a:r>
          <a:r>
            <a:rPr lang="en-US" sz="1800" b="0" dirty="0"/>
            <a:t>– if business court determines that it lacks authority to hear the action</a:t>
          </a:r>
          <a:endParaRPr lang="en-US" sz="1800" dirty="0"/>
        </a:p>
      </dgm:t>
    </dgm:pt>
    <dgm:pt modelId="{42895FE8-9E3E-4E59-B6DA-8A089A8BD16F}" type="parTrans" cxnId="{0C931FFD-F0E5-407C-81BB-CCAA09C8E2B5}">
      <dgm:prSet/>
      <dgm:spPr/>
      <dgm:t>
        <a:bodyPr/>
        <a:lstStyle/>
        <a:p>
          <a:endParaRPr lang="en-US"/>
        </a:p>
      </dgm:t>
    </dgm:pt>
    <dgm:pt modelId="{E4DE67FC-558A-4557-967B-88FB24F8E771}" type="sibTrans" cxnId="{0C931FFD-F0E5-407C-81BB-CCAA09C8E2B5}">
      <dgm:prSet/>
      <dgm:spPr/>
      <dgm:t>
        <a:bodyPr/>
        <a:lstStyle/>
        <a:p>
          <a:endParaRPr lang="en-US"/>
        </a:p>
      </dgm:t>
    </dgm:pt>
    <dgm:pt modelId="{09F4745F-E9EF-47B0-BF1B-1D193851E250}">
      <dgm:prSet custT="1"/>
      <dgm:spPr/>
      <dgm:t>
        <a:bodyPr/>
        <a:lstStyle/>
        <a:p>
          <a:pPr algn="l"/>
          <a:endParaRPr lang="en-US" sz="800" dirty="0"/>
        </a:p>
      </dgm:t>
    </dgm:pt>
    <dgm:pt modelId="{92814A04-D9CB-421E-A381-511100D8F456}" type="parTrans" cxnId="{18B42C7E-EF6A-4459-892B-34D5174690B7}">
      <dgm:prSet/>
      <dgm:spPr/>
      <dgm:t>
        <a:bodyPr/>
        <a:lstStyle/>
        <a:p>
          <a:endParaRPr lang="en-US"/>
        </a:p>
      </dgm:t>
    </dgm:pt>
    <dgm:pt modelId="{A8A4D828-F48B-4595-A474-8D090A39D4E6}" type="sibTrans" cxnId="{18B42C7E-EF6A-4459-892B-34D5174690B7}">
      <dgm:prSet/>
      <dgm:spPr/>
      <dgm:t>
        <a:bodyPr/>
        <a:lstStyle/>
        <a:p>
          <a:endParaRPr lang="en-US"/>
        </a:p>
      </dgm:t>
    </dgm:pt>
    <dgm:pt modelId="{4AA576F4-ED39-4206-A5B6-4FE673633986}">
      <dgm:prSet/>
      <dgm:spPr/>
      <dgm:t>
        <a:bodyPr/>
        <a:lstStyle/>
        <a:p>
          <a:pPr algn="l">
            <a:buFontTx/>
            <a:buNone/>
          </a:pPr>
          <a:r>
            <a:rPr lang="en-US" sz="1800" b="0" dirty="0"/>
            <a:t>(A) </a:t>
          </a:r>
          <a:r>
            <a:rPr lang="en-US" sz="1800" b="1" dirty="0"/>
            <a:t>if on court’s own initiative</a:t>
          </a:r>
          <a:r>
            <a:rPr lang="en-US" sz="1800" b="0" dirty="0"/>
            <a:t>, must provide 10 days’ notice of intent to transfer or dismiss &amp; provide an opportunity to hear objections; and</a:t>
          </a:r>
          <a:endParaRPr lang="en-US" sz="1800" dirty="0"/>
        </a:p>
      </dgm:t>
    </dgm:pt>
    <dgm:pt modelId="{3ECE7334-725B-40DF-91C0-4000A00E83E5}" type="parTrans" cxnId="{63E64E89-4C46-4389-ACC0-E3D2EA8BDBF0}">
      <dgm:prSet/>
      <dgm:spPr/>
      <dgm:t>
        <a:bodyPr/>
        <a:lstStyle/>
        <a:p>
          <a:endParaRPr lang="en-US"/>
        </a:p>
      </dgm:t>
    </dgm:pt>
    <dgm:pt modelId="{7DE085B1-77BF-46B3-BF39-5EA0B8282D80}" type="sibTrans" cxnId="{63E64E89-4C46-4389-ACC0-E3D2EA8BDBF0}">
      <dgm:prSet/>
      <dgm:spPr/>
      <dgm:t>
        <a:bodyPr/>
        <a:lstStyle/>
        <a:p>
          <a:endParaRPr lang="en-US"/>
        </a:p>
      </dgm:t>
    </dgm:pt>
    <dgm:pt modelId="{065CB33D-6730-4F37-B23A-781202D05047}">
      <dgm:prSet/>
      <dgm:spPr/>
      <dgm:t>
        <a:bodyPr/>
        <a:lstStyle/>
        <a:p>
          <a:pPr algn="l">
            <a:buFontTx/>
            <a:buNone/>
          </a:pPr>
          <a:r>
            <a:rPr lang="en-US" sz="1800" b="0" dirty="0"/>
            <a:t>(B) </a:t>
          </a:r>
          <a:r>
            <a:rPr lang="en-US" sz="1800" b="1" dirty="0"/>
            <a:t>if on party request, </a:t>
          </a:r>
          <a:r>
            <a:rPr lang="en-US" sz="1800" b="0" dirty="0"/>
            <a:t>transfer action to district court/county court in county of proper venue</a:t>
          </a:r>
          <a:r>
            <a:rPr lang="en-US" sz="1800" b="1" dirty="0"/>
            <a:t> or </a:t>
          </a:r>
          <a:r>
            <a:rPr lang="en-US" sz="1800" b="0" dirty="0"/>
            <a:t>dismiss the action without prejudice to parties’ claims. </a:t>
          </a:r>
        </a:p>
      </dgm:t>
    </dgm:pt>
    <dgm:pt modelId="{F02CB71B-0937-4184-80A3-0AC8379461F4}" type="parTrans" cxnId="{EF6D85AD-F931-4FE4-8FD4-1D72978B5702}">
      <dgm:prSet/>
      <dgm:spPr/>
      <dgm:t>
        <a:bodyPr/>
        <a:lstStyle/>
        <a:p>
          <a:endParaRPr lang="en-US"/>
        </a:p>
      </dgm:t>
    </dgm:pt>
    <dgm:pt modelId="{CFB5A93F-3A55-48A7-BB04-D5BF220287BB}" type="sibTrans" cxnId="{EF6D85AD-F931-4FE4-8FD4-1D72978B5702}">
      <dgm:prSet/>
      <dgm:spPr/>
      <dgm:t>
        <a:bodyPr/>
        <a:lstStyle/>
        <a:p>
          <a:endParaRPr lang="en-US"/>
        </a:p>
      </dgm:t>
    </dgm:pt>
    <dgm:pt modelId="{76794D93-2389-4AFE-85BE-2E5B05331353}" type="pres">
      <dgm:prSet presAssocID="{95C05F24-A1D0-405F-85AB-31BF890EEFA3}" presName="Name0" presStyleCnt="0">
        <dgm:presLayoutVars>
          <dgm:dir/>
          <dgm:animLvl val="lvl"/>
          <dgm:resizeHandles val="exact"/>
        </dgm:presLayoutVars>
      </dgm:prSet>
      <dgm:spPr/>
    </dgm:pt>
    <dgm:pt modelId="{BC192480-EF93-48B7-9AEE-0A5A6D2D51FA}" type="pres">
      <dgm:prSet presAssocID="{C0015510-2CA8-4F0B-A6F2-2C5CC759C5E2}" presName="composite" presStyleCnt="0"/>
      <dgm:spPr/>
    </dgm:pt>
    <dgm:pt modelId="{B1AC6C4B-6162-45BD-BA33-A9272AA179D9}" type="pres">
      <dgm:prSet presAssocID="{C0015510-2CA8-4F0B-A6F2-2C5CC759C5E2}" presName="parTx" presStyleLbl="alignNode1" presStyleIdx="0" presStyleCnt="1">
        <dgm:presLayoutVars>
          <dgm:chMax val="0"/>
          <dgm:chPref val="0"/>
          <dgm:bulletEnabled val="1"/>
        </dgm:presLayoutVars>
      </dgm:prSet>
      <dgm:spPr/>
    </dgm:pt>
    <dgm:pt modelId="{30A4A672-D8F0-452A-8C6D-CDBD22019C91}" type="pres">
      <dgm:prSet presAssocID="{C0015510-2CA8-4F0B-A6F2-2C5CC759C5E2}" presName="desTx" presStyleLbl="alignAccFollowNode1" presStyleIdx="0" presStyleCnt="1">
        <dgm:presLayoutVars>
          <dgm:bulletEnabled val="1"/>
        </dgm:presLayoutVars>
      </dgm:prSet>
      <dgm:spPr/>
    </dgm:pt>
  </dgm:ptLst>
  <dgm:cxnLst>
    <dgm:cxn modelId="{595F0F0E-66CC-44F4-A565-1FF79FD7FF1B}" type="presOf" srcId="{35AB1AB4-453E-4050-938F-8134681F7750}" destId="{30A4A672-D8F0-452A-8C6D-CDBD22019C91}" srcOrd="0" destOrd="0" presId="urn:microsoft.com/office/officeart/2005/8/layout/hList1"/>
    <dgm:cxn modelId="{72E94344-A224-4123-BFF2-DC41C1BDF053}" type="presOf" srcId="{065CB33D-6730-4F37-B23A-781202D05047}" destId="{30A4A672-D8F0-452A-8C6D-CDBD22019C91}" srcOrd="0" destOrd="5" presId="urn:microsoft.com/office/officeart/2005/8/layout/hList1"/>
    <dgm:cxn modelId="{A232326A-2C3B-40BA-9091-079B78814A82}" srcId="{C0015510-2CA8-4F0B-A6F2-2C5CC759C5E2}" destId="{8D41EBFB-90D1-475E-9454-8937AC11842C}" srcOrd="1" destOrd="0" parTransId="{1C7AB655-5C69-4167-B5BD-A88FFB8438BC}" sibTransId="{677E4785-3E1B-4F1C-93A3-7242FF6A2B5E}"/>
    <dgm:cxn modelId="{5F9F6E74-8735-480E-BA2B-22DD5421E40B}" type="presOf" srcId="{C0015510-2CA8-4F0B-A6F2-2C5CC759C5E2}" destId="{B1AC6C4B-6162-45BD-BA33-A9272AA179D9}" srcOrd="0" destOrd="0" presId="urn:microsoft.com/office/officeart/2005/8/layout/hList1"/>
    <dgm:cxn modelId="{18B42C7E-EF6A-4459-892B-34D5174690B7}" srcId="{C0015510-2CA8-4F0B-A6F2-2C5CC759C5E2}" destId="{09F4745F-E9EF-47B0-BF1B-1D193851E250}" srcOrd="2" destOrd="0" parTransId="{92814A04-D9CB-421E-A381-511100D8F456}" sibTransId="{A8A4D828-F48B-4595-A474-8D090A39D4E6}"/>
    <dgm:cxn modelId="{BF2F817F-C75D-4FAD-8CBF-19C23259CC3B}" type="presOf" srcId="{09F4745F-E9EF-47B0-BF1B-1D193851E250}" destId="{30A4A672-D8F0-452A-8C6D-CDBD22019C91}" srcOrd="0" destOrd="2" presId="urn:microsoft.com/office/officeart/2005/8/layout/hList1"/>
    <dgm:cxn modelId="{63E64E89-4C46-4389-ACC0-E3D2EA8BDBF0}" srcId="{4621F819-6543-49CC-B32D-1E67E88BEB48}" destId="{4AA576F4-ED39-4206-A5B6-4FE673633986}" srcOrd="0" destOrd="0" parTransId="{3ECE7334-725B-40DF-91C0-4000A00E83E5}" sibTransId="{7DE085B1-77BF-46B3-BF39-5EA0B8282D80}"/>
    <dgm:cxn modelId="{EF6D85AD-F931-4FE4-8FD4-1D72978B5702}" srcId="{4621F819-6543-49CC-B32D-1E67E88BEB48}" destId="{065CB33D-6730-4F37-B23A-781202D05047}" srcOrd="1" destOrd="0" parTransId="{F02CB71B-0937-4184-80A3-0AC8379461F4}" sibTransId="{CFB5A93F-3A55-48A7-BB04-D5BF220287BB}"/>
    <dgm:cxn modelId="{99AE69BE-E9DF-41E0-81CA-D6F01199B82C}" srcId="{C0015510-2CA8-4F0B-A6F2-2C5CC759C5E2}" destId="{35AB1AB4-453E-4050-938F-8134681F7750}" srcOrd="0" destOrd="0" parTransId="{6689BFF0-0CD0-4A70-B117-7971D962A8E9}" sibTransId="{FBE8CF60-81A4-4D53-B2CE-87CF8EB240A0}"/>
    <dgm:cxn modelId="{9B3C5CC7-9CCA-456B-9172-C1AEC8728197}" type="presOf" srcId="{8D41EBFB-90D1-475E-9454-8937AC11842C}" destId="{30A4A672-D8F0-452A-8C6D-CDBD22019C91}" srcOrd="0" destOrd="1" presId="urn:microsoft.com/office/officeart/2005/8/layout/hList1"/>
    <dgm:cxn modelId="{ABA104E4-934A-4C12-A854-327EEA98E874}" type="presOf" srcId="{4621F819-6543-49CC-B32D-1E67E88BEB48}" destId="{30A4A672-D8F0-452A-8C6D-CDBD22019C91}" srcOrd="0" destOrd="3" presId="urn:microsoft.com/office/officeart/2005/8/layout/hList1"/>
    <dgm:cxn modelId="{064D5EE8-37B2-4179-9A42-70862C431AD3}" srcId="{95C05F24-A1D0-405F-85AB-31BF890EEFA3}" destId="{C0015510-2CA8-4F0B-A6F2-2C5CC759C5E2}" srcOrd="0" destOrd="0" parTransId="{C12FD6A5-FB84-4C87-A051-B810DBF48EFE}" sibTransId="{C2E9C1E9-5192-4E2A-93DE-238D417514A3}"/>
    <dgm:cxn modelId="{CABFFAEB-4E78-4200-B54C-A7236EDE91B0}" type="presOf" srcId="{4AA576F4-ED39-4206-A5B6-4FE673633986}" destId="{30A4A672-D8F0-452A-8C6D-CDBD22019C91}" srcOrd="0" destOrd="4" presId="urn:microsoft.com/office/officeart/2005/8/layout/hList1"/>
    <dgm:cxn modelId="{0C931FFD-F0E5-407C-81BB-CCAA09C8E2B5}" srcId="{C0015510-2CA8-4F0B-A6F2-2C5CC759C5E2}" destId="{4621F819-6543-49CC-B32D-1E67E88BEB48}" srcOrd="3" destOrd="0" parTransId="{42895FE8-9E3E-4E59-B6DA-8A089A8BD16F}" sibTransId="{E4DE67FC-558A-4557-967B-88FB24F8E771}"/>
    <dgm:cxn modelId="{D931FCFD-D133-474B-B270-6437855CBE5C}" type="presOf" srcId="{95C05F24-A1D0-405F-85AB-31BF890EEFA3}" destId="{76794D93-2389-4AFE-85BE-2E5B05331353}" srcOrd="0" destOrd="0" presId="urn:microsoft.com/office/officeart/2005/8/layout/hList1"/>
    <dgm:cxn modelId="{F4739511-B2F3-4832-92CA-718ED31F3B67}" type="presParOf" srcId="{76794D93-2389-4AFE-85BE-2E5B05331353}" destId="{BC192480-EF93-48B7-9AEE-0A5A6D2D51FA}" srcOrd="0" destOrd="0" presId="urn:microsoft.com/office/officeart/2005/8/layout/hList1"/>
    <dgm:cxn modelId="{35BCE377-51C7-429A-9940-E61DE768095C}" type="presParOf" srcId="{BC192480-EF93-48B7-9AEE-0A5A6D2D51FA}" destId="{B1AC6C4B-6162-45BD-BA33-A9272AA179D9}" srcOrd="0" destOrd="0" presId="urn:microsoft.com/office/officeart/2005/8/layout/hList1"/>
    <dgm:cxn modelId="{235B6C99-AC66-47F6-B151-E8B49FD58B7F}" type="presParOf" srcId="{BC192480-EF93-48B7-9AEE-0A5A6D2D51FA}" destId="{30A4A672-D8F0-452A-8C6D-CDBD22019C91}"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0015510-2CA8-4F0B-A6F2-2C5CC759C5E2}">
      <dgm:prSet custT="1"/>
      <dgm:spPr>
        <a:solidFill>
          <a:schemeClr val="accent4"/>
        </a:solidFill>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Removal</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algn="ctr">
            <a:buFontTx/>
            <a:buNone/>
          </a:pPr>
          <a:r>
            <a:rPr lang="en-US" sz="1800" b="1" dirty="0"/>
            <a:t>TRCP 355</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8D41EBFB-90D1-475E-9454-8937AC11842C}">
      <dgm:prSet/>
      <dgm:spPr/>
      <dgm:t>
        <a:bodyPr/>
        <a:lstStyle/>
        <a:p>
          <a:pPr algn="l"/>
          <a:r>
            <a:rPr lang="en-US" sz="1800" b="1" dirty="0"/>
            <a:t>Removal: </a:t>
          </a:r>
          <a:r>
            <a:rPr lang="en-US" sz="1800" b="0" dirty="0"/>
            <a:t>party to action originally filed in district ct./county ct. may remove by filing notice of removal with court from which removal is sought &amp; business court</a:t>
          </a:r>
          <a:endParaRPr lang="en-US" sz="1800" dirty="0"/>
        </a:p>
      </dgm:t>
    </dgm:pt>
    <dgm:pt modelId="{1C7AB655-5C69-4167-B5BD-A88FFB8438BC}" type="parTrans" cxnId="{A232326A-2C3B-40BA-9091-079B78814A82}">
      <dgm:prSet/>
      <dgm:spPr/>
      <dgm:t>
        <a:bodyPr/>
        <a:lstStyle/>
        <a:p>
          <a:endParaRPr lang="en-US"/>
        </a:p>
      </dgm:t>
    </dgm:pt>
    <dgm:pt modelId="{677E4785-3E1B-4F1C-93A3-7242FF6A2B5E}" type="sibTrans" cxnId="{A232326A-2C3B-40BA-9091-079B78814A82}">
      <dgm:prSet/>
      <dgm:spPr/>
      <dgm:t>
        <a:bodyPr/>
        <a:lstStyle/>
        <a:p>
          <a:endParaRPr lang="en-US"/>
        </a:p>
      </dgm:t>
    </dgm:pt>
    <dgm:pt modelId="{44D94842-3A0B-4054-B295-925280420600}">
      <dgm:prSet/>
      <dgm:spPr/>
      <dgm:t>
        <a:bodyPr/>
        <a:lstStyle/>
        <a:p>
          <a:endParaRPr lang="en-US" b="1" dirty="0"/>
        </a:p>
      </dgm:t>
    </dgm:pt>
    <dgm:pt modelId="{0FC23C6E-E8E3-4DF3-B264-5A7D2CFBE4FD}" type="parTrans" cxnId="{8C001C5A-4F33-431A-BAB0-8608B015038A}">
      <dgm:prSet/>
      <dgm:spPr/>
      <dgm:t>
        <a:bodyPr/>
        <a:lstStyle/>
        <a:p>
          <a:endParaRPr lang="en-US"/>
        </a:p>
      </dgm:t>
    </dgm:pt>
    <dgm:pt modelId="{8E06D920-BB31-42DD-BB52-C97A5C3F834F}" type="sibTrans" cxnId="{8C001C5A-4F33-431A-BAB0-8608B015038A}">
      <dgm:prSet/>
      <dgm:spPr/>
      <dgm:t>
        <a:bodyPr/>
        <a:lstStyle/>
        <a:p>
          <a:endParaRPr lang="en-US"/>
        </a:p>
      </dgm:t>
    </dgm:pt>
    <dgm:pt modelId="{DEAFA7B7-6D13-4C0A-8DD1-B74D3897DE1B}">
      <dgm:prSet/>
      <dgm:spPr/>
      <dgm:t>
        <a:bodyPr/>
        <a:lstStyle/>
        <a:p>
          <a:r>
            <a:rPr lang="en-US" b="1" dirty="0"/>
            <a:t>notice must</a:t>
          </a:r>
          <a:r>
            <a:rPr lang="en-US" b="0" dirty="0"/>
            <a:t> state whether all parties agree; plead facts to establish authority &amp; venue; contain copy of docket sheet and all “process, pleadings, and orders in the action.”</a:t>
          </a:r>
          <a:endParaRPr lang="en-US" b="1" dirty="0"/>
        </a:p>
      </dgm:t>
    </dgm:pt>
    <dgm:pt modelId="{6EADB0BA-7D76-4F31-8BFF-9656B951CB84}" type="parTrans" cxnId="{85CEBCD1-67C1-4CB8-B06F-D76BAB1A3199}">
      <dgm:prSet/>
      <dgm:spPr/>
      <dgm:t>
        <a:bodyPr/>
        <a:lstStyle/>
        <a:p>
          <a:endParaRPr lang="en-US"/>
        </a:p>
      </dgm:t>
    </dgm:pt>
    <dgm:pt modelId="{D1F1BF0D-B56E-46C4-918B-996E82D8528A}" type="sibTrans" cxnId="{85CEBCD1-67C1-4CB8-B06F-D76BAB1A3199}">
      <dgm:prSet/>
      <dgm:spPr/>
      <dgm:t>
        <a:bodyPr/>
        <a:lstStyle/>
        <a:p>
          <a:endParaRPr lang="en-US"/>
        </a:p>
      </dgm:t>
    </dgm:pt>
    <dgm:pt modelId="{DC673D24-DC61-49D5-B6D3-28690549D510}">
      <dgm:prSet/>
      <dgm:spPr/>
      <dgm:t>
        <a:bodyPr/>
        <a:lstStyle/>
        <a:p>
          <a:pPr algn="ctr">
            <a:buFontTx/>
            <a:buNone/>
          </a:pPr>
          <a:endParaRPr lang="en-US" sz="1800" b="1" dirty="0"/>
        </a:p>
      </dgm:t>
    </dgm:pt>
    <dgm:pt modelId="{405020F8-6D2C-4C70-82B6-6734596899F8}" type="parTrans" cxnId="{945A4CA8-7FEA-441C-B574-82A0B229C108}">
      <dgm:prSet/>
      <dgm:spPr/>
    </dgm:pt>
    <dgm:pt modelId="{160960D1-CDD3-4E47-AC0F-8B0ABBCE8117}" type="sibTrans" cxnId="{945A4CA8-7FEA-441C-B574-82A0B229C108}">
      <dgm:prSet/>
      <dgm:spPr/>
    </dgm:pt>
    <dgm:pt modelId="{76794D93-2389-4AFE-85BE-2E5B05331353}" type="pres">
      <dgm:prSet presAssocID="{95C05F24-A1D0-405F-85AB-31BF890EEFA3}" presName="Name0" presStyleCnt="0">
        <dgm:presLayoutVars>
          <dgm:dir/>
          <dgm:animLvl val="lvl"/>
          <dgm:resizeHandles val="exact"/>
        </dgm:presLayoutVars>
      </dgm:prSet>
      <dgm:spPr/>
    </dgm:pt>
    <dgm:pt modelId="{BC192480-EF93-48B7-9AEE-0A5A6D2D51FA}" type="pres">
      <dgm:prSet presAssocID="{C0015510-2CA8-4F0B-A6F2-2C5CC759C5E2}" presName="composite" presStyleCnt="0"/>
      <dgm:spPr/>
    </dgm:pt>
    <dgm:pt modelId="{B1AC6C4B-6162-45BD-BA33-A9272AA179D9}" type="pres">
      <dgm:prSet presAssocID="{C0015510-2CA8-4F0B-A6F2-2C5CC759C5E2}" presName="parTx" presStyleLbl="alignNode1" presStyleIdx="0" presStyleCnt="1">
        <dgm:presLayoutVars>
          <dgm:chMax val="0"/>
          <dgm:chPref val="0"/>
          <dgm:bulletEnabled val="1"/>
        </dgm:presLayoutVars>
      </dgm:prSet>
      <dgm:spPr/>
    </dgm:pt>
    <dgm:pt modelId="{30A4A672-D8F0-452A-8C6D-CDBD22019C91}" type="pres">
      <dgm:prSet presAssocID="{C0015510-2CA8-4F0B-A6F2-2C5CC759C5E2}" presName="desTx" presStyleLbl="alignAccFollowNode1" presStyleIdx="0" presStyleCnt="1">
        <dgm:presLayoutVars>
          <dgm:bulletEnabled val="1"/>
        </dgm:presLayoutVars>
      </dgm:prSet>
      <dgm:spPr/>
    </dgm:pt>
  </dgm:ptLst>
  <dgm:cxnLst>
    <dgm:cxn modelId="{BA16FA0D-0D21-4D3B-BF5F-115805739FA1}" type="presOf" srcId="{DEAFA7B7-6D13-4C0A-8DD1-B74D3897DE1B}" destId="{30A4A672-D8F0-452A-8C6D-CDBD22019C91}" srcOrd="0" destOrd="4" presId="urn:microsoft.com/office/officeart/2005/8/layout/hList1"/>
    <dgm:cxn modelId="{595F0F0E-66CC-44F4-A565-1FF79FD7FF1B}" type="presOf" srcId="{35AB1AB4-453E-4050-938F-8134681F7750}" destId="{30A4A672-D8F0-452A-8C6D-CDBD22019C91}" srcOrd="0" destOrd="0" presId="urn:microsoft.com/office/officeart/2005/8/layout/hList1"/>
    <dgm:cxn modelId="{2D58F127-37F7-49E2-B452-6B69674E92E1}" type="presOf" srcId="{44D94842-3A0B-4054-B295-925280420600}" destId="{30A4A672-D8F0-452A-8C6D-CDBD22019C91}" srcOrd="0" destOrd="3" presId="urn:microsoft.com/office/officeart/2005/8/layout/hList1"/>
    <dgm:cxn modelId="{A232326A-2C3B-40BA-9091-079B78814A82}" srcId="{C0015510-2CA8-4F0B-A6F2-2C5CC759C5E2}" destId="{8D41EBFB-90D1-475E-9454-8937AC11842C}" srcOrd="2" destOrd="0" parTransId="{1C7AB655-5C69-4167-B5BD-A88FFB8438BC}" sibTransId="{677E4785-3E1B-4F1C-93A3-7242FF6A2B5E}"/>
    <dgm:cxn modelId="{5F9F6E74-8735-480E-BA2B-22DD5421E40B}" type="presOf" srcId="{C0015510-2CA8-4F0B-A6F2-2C5CC759C5E2}" destId="{B1AC6C4B-6162-45BD-BA33-A9272AA179D9}" srcOrd="0" destOrd="0" presId="urn:microsoft.com/office/officeart/2005/8/layout/hList1"/>
    <dgm:cxn modelId="{8C001C5A-4F33-431A-BAB0-8608B015038A}" srcId="{C0015510-2CA8-4F0B-A6F2-2C5CC759C5E2}" destId="{44D94842-3A0B-4054-B295-925280420600}" srcOrd="3" destOrd="0" parTransId="{0FC23C6E-E8E3-4DF3-B264-5A7D2CFBE4FD}" sibTransId="{8E06D920-BB31-42DD-BB52-C97A5C3F834F}"/>
    <dgm:cxn modelId="{DBE89F90-5054-4D57-82D4-5C164E5001C8}" type="presOf" srcId="{DC673D24-DC61-49D5-B6D3-28690549D510}" destId="{30A4A672-D8F0-452A-8C6D-CDBD22019C91}" srcOrd="0" destOrd="1" presId="urn:microsoft.com/office/officeart/2005/8/layout/hList1"/>
    <dgm:cxn modelId="{945A4CA8-7FEA-441C-B574-82A0B229C108}" srcId="{C0015510-2CA8-4F0B-A6F2-2C5CC759C5E2}" destId="{DC673D24-DC61-49D5-B6D3-28690549D510}" srcOrd="1" destOrd="0" parTransId="{405020F8-6D2C-4C70-82B6-6734596899F8}" sibTransId="{160960D1-CDD3-4E47-AC0F-8B0ABBCE8117}"/>
    <dgm:cxn modelId="{99AE69BE-E9DF-41E0-81CA-D6F01199B82C}" srcId="{C0015510-2CA8-4F0B-A6F2-2C5CC759C5E2}" destId="{35AB1AB4-453E-4050-938F-8134681F7750}" srcOrd="0" destOrd="0" parTransId="{6689BFF0-0CD0-4A70-B117-7971D962A8E9}" sibTransId="{FBE8CF60-81A4-4D53-B2CE-87CF8EB240A0}"/>
    <dgm:cxn modelId="{9B3C5CC7-9CCA-456B-9172-C1AEC8728197}" type="presOf" srcId="{8D41EBFB-90D1-475E-9454-8937AC11842C}" destId="{30A4A672-D8F0-452A-8C6D-CDBD22019C91}" srcOrd="0" destOrd="2" presId="urn:microsoft.com/office/officeart/2005/8/layout/hList1"/>
    <dgm:cxn modelId="{85CEBCD1-67C1-4CB8-B06F-D76BAB1A3199}" srcId="{C0015510-2CA8-4F0B-A6F2-2C5CC759C5E2}" destId="{DEAFA7B7-6D13-4C0A-8DD1-B74D3897DE1B}" srcOrd="4" destOrd="0" parTransId="{6EADB0BA-7D76-4F31-8BFF-9656B951CB84}" sibTransId="{D1F1BF0D-B56E-46C4-918B-996E82D8528A}"/>
    <dgm:cxn modelId="{064D5EE8-37B2-4179-9A42-70862C431AD3}" srcId="{95C05F24-A1D0-405F-85AB-31BF890EEFA3}" destId="{C0015510-2CA8-4F0B-A6F2-2C5CC759C5E2}" srcOrd="0" destOrd="0" parTransId="{C12FD6A5-FB84-4C87-A051-B810DBF48EFE}" sibTransId="{C2E9C1E9-5192-4E2A-93DE-238D417514A3}"/>
    <dgm:cxn modelId="{D931FCFD-D133-474B-B270-6437855CBE5C}" type="presOf" srcId="{95C05F24-A1D0-405F-85AB-31BF890EEFA3}" destId="{76794D93-2389-4AFE-85BE-2E5B05331353}" srcOrd="0" destOrd="0" presId="urn:microsoft.com/office/officeart/2005/8/layout/hList1"/>
    <dgm:cxn modelId="{F4739511-B2F3-4832-92CA-718ED31F3B67}" type="presParOf" srcId="{76794D93-2389-4AFE-85BE-2E5B05331353}" destId="{BC192480-EF93-48B7-9AEE-0A5A6D2D51FA}" srcOrd="0" destOrd="0" presId="urn:microsoft.com/office/officeart/2005/8/layout/hList1"/>
    <dgm:cxn modelId="{35BCE377-51C7-429A-9940-E61DE768095C}" type="presParOf" srcId="{BC192480-EF93-48B7-9AEE-0A5A6D2D51FA}" destId="{B1AC6C4B-6162-45BD-BA33-A9272AA179D9}" srcOrd="0" destOrd="0" presId="urn:microsoft.com/office/officeart/2005/8/layout/hList1"/>
    <dgm:cxn modelId="{235B6C99-AC66-47F6-B151-E8B49FD58B7F}" type="presParOf" srcId="{BC192480-EF93-48B7-9AEE-0A5A6D2D51FA}" destId="{30A4A672-D8F0-452A-8C6D-CDBD22019C91}"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0015510-2CA8-4F0B-A6F2-2C5CC759C5E2}">
      <dgm:prSet custT="1"/>
      <dgm:spPr>
        <a:solidFill>
          <a:schemeClr val="accent4"/>
        </a:solidFill>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Removal</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dgm:spPr/>
      <dgm:t>
        <a:bodyPr/>
        <a:lstStyle/>
        <a:p>
          <a:pPr algn="ctr">
            <a:buFontTx/>
            <a:buNone/>
          </a:pPr>
          <a:r>
            <a:rPr lang="en-US" sz="1800" b="1" dirty="0"/>
            <a:t>TRCP 355</a:t>
          </a:r>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DC673D24-DC61-49D5-B6D3-28690549D510}">
      <dgm:prSet/>
      <dgm:spPr/>
      <dgm:t>
        <a:bodyPr/>
        <a:lstStyle/>
        <a:p>
          <a:pPr algn="l">
            <a:buFontTx/>
            <a:buNone/>
          </a:pPr>
          <a:r>
            <a:rPr lang="en-US" sz="1800" b="1" dirty="0"/>
            <a:t>Deadlines -</a:t>
          </a:r>
        </a:p>
      </dgm:t>
    </dgm:pt>
    <dgm:pt modelId="{405020F8-6D2C-4C70-82B6-6734596899F8}" type="parTrans" cxnId="{945A4CA8-7FEA-441C-B574-82A0B229C108}">
      <dgm:prSet/>
      <dgm:spPr/>
    </dgm:pt>
    <dgm:pt modelId="{160960D1-CDD3-4E47-AC0F-8B0ABBCE8117}" type="sibTrans" cxnId="{945A4CA8-7FEA-441C-B574-82A0B229C108}">
      <dgm:prSet/>
      <dgm:spPr/>
    </dgm:pt>
    <dgm:pt modelId="{3C5B4F86-0B1A-451F-9BB3-13DC5F930348}">
      <dgm:prSet/>
      <dgm:spPr/>
      <dgm:t>
        <a:bodyPr/>
        <a:lstStyle/>
        <a:p>
          <a:pPr algn="l"/>
          <a:endParaRPr lang="en-US" sz="1800" dirty="0"/>
        </a:p>
      </dgm:t>
    </dgm:pt>
    <dgm:pt modelId="{DA6CCAC3-397A-4D91-9644-9CCE312BFBA5}" type="parTrans" cxnId="{9C2B92E1-17BE-40D9-98E6-1605B1F1070D}">
      <dgm:prSet/>
      <dgm:spPr/>
    </dgm:pt>
    <dgm:pt modelId="{C07D525F-7897-4EA1-9F63-8A0E2B00A570}" type="sibTrans" cxnId="{9C2B92E1-17BE-40D9-98E6-1605B1F1070D}">
      <dgm:prSet/>
      <dgm:spPr/>
    </dgm:pt>
    <dgm:pt modelId="{E88FFFE8-FF6D-4258-B435-829B5266048C}">
      <dgm:prSet/>
      <dgm:spPr/>
      <dgm:t>
        <a:bodyPr/>
        <a:lstStyle/>
        <a:p>
          <a:pPr algn="l">
            <a:buFont typeface="Arial" panose="020B0604020202020204" pitchFamily="34" charset="0"/>
            <a:buChar char="•"/>
          </a:pPr>
          <a:r>
            <a:rPr lang="en-US" sz="1800" b="1" dirty="0"/>
            <a:t>When agreed: </a:t>
          </a:r>
          <a:r>
            <a:rPr lang="en-US" sz="1800" b="0" dirty="0"/>
            <a:t>“at any time during the pendency of the action”</a:t>
          </a:r>
        </a:p>
      </dgm:t>
    </dgm:pt>
    <dgm:pt modelId="{78A0B280-8789-4212-AB3B-00C9BDF79272}" type="parTrans" cxnId="{BEE83DBD-A76F-47B2-BCB2-01852D752BCD}">
      <dgm:prSet/>
      <dgm:spPr/>
    </dgm:pt>
    <dgm:pt modelId="{602804E2-2EDF-4107-B8DD-821B62BDCB5B}" type="sibTrans" cxnId="{BEE83DBD-A76F-47B2-BCB2-01852D752BCD}">
      <dgm:prSet/>
      <dgm:spPr/>
    </dgm:pt>
    <dgm:pt modelId="{257D378D-DB34-4EBF-B50D-E8203821B2B1}">
      <dgm:prSet/>
      <dgm:spPr/>
      <dgm:t>
        <a:bodyPr/>
        <a:lstStyle/>
        <a:p>
          <a:pPr algn="l">
            <a:buFont typeface="Arial" panose="020B0604020202020204" pitchFamily="34" charset="0"/>
            <a:buChar char="•"/>
          </a:pPr>
          <a:r>
            <a:rPr lang="en-US" sz="1800" b="1" dirty="0"/>
            <a:t>When not agreed: </a:t>
          </a:r>
          <a:r>
            <a:rPr lang="en-US" sz="1800" b="0" dirty="0"/>
            <a:t>notice of removal must be filed</a:t>
          </a:r>
          <a:endParaRPr lang="en-US" sz="1800" b="1" dirty="0"/>
        </a:p>
      </dgm:t>
    </dgm:pt>
    <dgm:pt modelId="{F4857596-E24E-4E78-8F84-635C5FF16297}" type="parTrans" cxnId="{FC7564EC-84A3-4386-8899-32FE5D3E6F9E}">
      <dgm:prSet/>
      <dgm:spPr/>
    </dgm:pt>
    <dgm:pt modelId="{B15A0778-6D44-480F-AB0B-07FCD8C39BD3}" type="sibTrans" cxnId="{FC7564EC-84A3-4386-8899-32FE5D3E6F9E}">
      <dgm:prSet/>
      <dgm:spPr/>
    </dgm:pt>
    <dgm:pt modelId="{021D3405-A0A1-4B2D-89F7-9B231DA71D60}">
      <dgm:prSet/>
      <dgm:spPr/>
      <dgm:t>
        <a:bodyPr/>
        <a:lstStyle/>
        <a:p>
          <a:pPr algn="l">
            <a:buFont typeface="+mj-lt"/>
            <a:buAutoNum type="alphaUcPeriod"/>
          </a:pPr>
          <a:r>
            <a:rPr lang="en-US" sz="1800" b="0" dirty="0"/>
            <a:t> within 30 days after the date the party requesting removal of the action discovered, or reasonably should have discovered, facts establishing the business court’s authority to hear the action; or</a:t>
          </a:r>
          <a:endParaRPr lang="en-US" sz="1800" b="1" dirty="0"/>
        </a:p>
      </dgm:t>
    </dgm:pt>
    <dgm:pt modelId="{784B7563-3EDC-4379-A672-95B5AA098F03}" type="parTrans" cxnId="{5D02421C-CCAD-4A1B-BEF2-538C14C13604}">
      <dgm:prSet/>
      <dgm:spPr/>
    </dgm:pt>
    <dgm:pt modelId="{A0075AFA-66A1-40C2-9383-4DADEE00B582}" type="sibTrans" cxnId="{5D02421C-CCAD-4A1B-BEF2-538C14C13604}">
      <dgm:prSet/>
      <dgm:spPr/>
    </dgm:pt>
    <dgm:pt modelId="{CA236197-68E3-48AE-92A4-9842227D57C9}">
      <dgm:prSet/>
      <dgm:spPr/>
      <dgm:t>
        <a:bodyPr/>
        <a:lstStyle/>
        <a:p>
          <a:pPr algn="l">
            <a:buFont typeface="+mj-lt"/>
            <a:buAutoNum type="alphaUcPeriod"/>
          </a:pPr>
          <a:r>
            <a:rPr lang="en-US" sz="1800" b="0" dirty="0"/>
            <a:t>if an application for temporary injunction is pending on date that party requesting removal discovers facts under subsection A, above, within 30 days after the date the application is granted/denied/denied by operation of law.</a:t>
          </a:r>
        </a:p>
      </dgm:t>
    </dgm:pt>
    <dgm:pt modelId="{B3AE22FA-34B3-448D-BFEA-F116612DF6C7}" type="parTrans" cxnId="{C5EFE275-2824-4C14-8C95-7C6981C98348}">
      <dgm:prSet/>
      <dgm:spPr/>
    </dgm:pt>
    <dgm:pt modelId="{6DD0B308-DF98-49CF-9FF8-44FC07A272DD}" type="sibTrans" cxnId="{C5EFE275-2824-4C14-8C95-7C6981C98348}">
      <dgm:prSet/>
      <dgm:spPr/>
    </dgm:pt>
    <dgm:pt modelId="{0008EFD6-EA9F-440A-9371-5102F5465A47}">
      <dgm:prSet/>
      <dgm:spPr/>
      <dgm:t>
        <a:bodyPr/>
        <a:lstStyle/>
        <a:p>
          <a:pPr algn="l">
            <a:buFont typeface="+mj-lt"/>
            <a:buNone/>
          </a:pPr>
          <a:r>
            <a:rPr lang="en-US" sz="1800" b="1" dirty="0"/>
            <a:t>Notice of removal to business court is not subject to due order of pleadings </a:t>
          </a:r>
          <a:r>
            <a:rPr lang="en-US" sz="1800" b="0" dirty="0"/>
            <a:t>(doesn’t waive venue challenge/constitute personal appearance for purposes of waiving personal jurisdiction challenge)</a:t>
          </a:r>
        </a:p>
      </dgm:t>
    </dgm:pt>
    <dgm:pt modelId="{D0EBB5A7-48BE-4B04-A5BC-404549A9AA56}" type="parTrans" cxnId="{F078C0E8-999E-4FE6-9C3F-180F13A3B367}">
      <dgm:prSet/>
      <dgm:spPr/>
    </dgm:pt>
    <dgm:pt modelId="{9BDA3650-A789-4EFD-B961-10C5D172CBDC}" type="sibTrans" cxnId="{F078C0E8-999E-4FE6-9C3F-180F13A3B367}">
      <dgm:prSet/>
      <dgm:spPr/>
    </dgm:pt>
    <dgm:pt modelId="{A77EFBC8-33A7-4235-894F-B78325455C84}">
      <dgm:prSet/>
      <dgm:spPr/>
      <dgm:t>
        <a:bodyPr/>
        <a:lstStyle/>
        <a:p>
          <a:pPr algn="l">
            <a:buFont typeface="+mj-lt"/>
            <a:buNone/>
          </a:pPr>
          <a:endParaRPr lang="en-US" sz="1800" b="0" dirty="0"/>
        </a:p>
      </dgm:t>
    </dgm:pt>
    <dgm:pt modelId="{7C818352-CD7A-400F-80A1-03877383F421}" type="parTrans" cxnId="{56ABCDE7-A181-4518-8DC8-5590F616EC96}">
      <dgm:prSet/>
      <dgm:spPr/>
    </dgm:pt>
    <dgm:pt modelId="{AD281C7D-E699-4A78-A2AC-42BA964DEE8F}" type="sibTrans" cxnId="{56ABCDE7-A181-4518-8DC8-5590F616EC96}">
      <dgm:prSet/>
      <dgm:spPr/>
    </dgm:pt>
    <dgm:pt modelId="{76794D93-2389-4AFE-85BE-2E5B05331353}" type="pres">
      <dgm:prSet presAssocID="{95C05F24-A1D0-405F-85AB-31BF890EEFA3}" presName="Name0" presStyleCnt="0">
        <dgm:presLayoutVars>
          <dgm:dir/>
          <dgm:animLvl val="lvl"/>
          <dgm:resizeHandles val="exact"/>
        </dgm:presLayoutVars>
      </dgm:prSet>
      <dgm:spPr/>
    </dgm:pt>
    <dgm:pt modelId="{BC192480-EF93-48B7-9AEE-0A5A6D2D51FA}" type="pres">
      <dgm:prSet presAssocID="{C0015510-2CA8-4F0B-A6F2-2C5CC759C5E2}" presName="composite" presStyleCnt="0"/>
      <dgm:spPr/>
    </dgm:pt>
    <dgm:pt modelId="{B1AC6C4B-6162-45BD-BA33-A9272AA179D9}" type="pres">
      <dgm:prSet presAssocID="{C0015510-2CA8-4F0B-A6F2-2C5CC759C5E2}" presName="parTx" presStyleLbl="alignNode1" presStyleIdx="0" presStyleCnt="1">
        <dgm:presLayoutVars>
          <dgm:chMax val="0"/>
          <dgm:chPref val="0"/>
          <dgm:bulletEnabled val="1"/>
        </dgm:presLayoutVars>
      </dgm:prSet>
      <dgm:spPr/>
    </dgm:pt>
    <dgm:pt modelId="{30A4A672-D8F0-452A-8C6D-CDBD22019C91}" type="pres">
      <dgm:prSet presAssocID="{C0015510-2CA8-4F0B-A6F2-2C5CC759C5E2}" presName="desTx" presStyleLbl="alignAccFollowNode1" presStyleIdx="0" presStyleCnt="1">
        <dgm:presLayoutVars>
          <dgm:bulletEnabled val="1"/>
        </dgm:presLayoutVars>
      </dgm:prSet>
      <dgm:spPr/>
    </dgm:pt>
  </dgm:ptLst>
  <dgm:cxnLst>
    <dgm:cxn modelId="{63534907-EA5B-4B69-8D91-5A9995EFB071}" type="presOf" srcId="{CA236197-68E3-48AE-92A4-9842227D57C9}" destId="{30A4A672-D8F0-452A-8C6D-CDBD22019C91}" srcOrd="0" destOrd="5" presId="urn:microsoft.com/office/officeart/2005/8/layout/hList1"/>
    <dgm:cxn modelId="{595F0F0E-66CC-44F4-A565-1FF79FD7FF1B}" type="presOf" srcId="{35AB1AB4-453E-4050-938F-8134681F7750}" destId="{30A4A672-D8F0-452A-8C6D-CDBD22019C91}" srcOrd="0" destOrd="0" presId="urn:microsoft.com/office/officeart/2005/8/layout/hList1"/>
    <dgm:cxn modelId="{5D02421C-CCAD-4A1B-BEF2-538C14C13604}" srcId="{257D378D-DB34-4EBF-B50D-E8203821B2B1}" destId="{021D3405-A0A1-4B2D-89F7-9B231DA71D60}" srcOrd="0" destOrd="0" parTransId="{784B7563-3EDC-4379-A672-95B5AA098F03}" sibTransId="{A0075AFA-66A1-40C2-9383-4DADEE00B582}"/>
    <dgm:cxn modelId="{272FFB22-CC5D-4520-9473-6803AFC22EF4}" type="presOf" srcId="{3C5B4F86-0B1A-451F-9BB3-13DC5F930348}" destId="{30A4A672-D8F0-452A-8C6D-CDBD22019C91}" srcOrd="0" destOrd="8" presId="urn:microsoft.com/office/officeart/2005/8/layout/hList1"/>
    <dgm:cxn modelId="{826A6D2D-82C6-49C2-8EE8-8EBD30B15E3D}" type="presOf" srcId="{0008EFD6-EA9F-440A-9371-5102F5465A47}" destId="{30A4A672-D8F0-452A-8C6D-CDBD22019C91}" srcOrd="0" destOrd="7" presId="urn:microsoft.com/office/officeart/2005/8/layout/hList1"/>
    <dgm:cxn modelId="{93FCDD5F-E4D2-4DAD-9BF1-5878A64444EB}" type="presOf" srcId="{257D378D-DB34-4EBF-B50D-E8203821B2B1}" destId="{30A4A672-D8F0-452A-8C6D-CDBD22019C91}" srcOrd="0" destOrd="3" presId="urn:microsoft.com/office/officeart/2005/8/layout/hList1"/>
    <dgm:cxn modelId="{5F9F6E74-8735-480E-BA2B-22DD5421E40B}" type="presOf" srcId="{C0015510-2CA8-4F0B-A6F2-2C5CC759C5E2}" destId="{B1AC6C4B-6162-45BD-BA33-A9272AA179D9}" srcOrd="0" destOrd="0" presId="urn:microsoft.com/office/officeart/2005/8/layout/hList1"/>
    <dgm:cxn modelId="{C5EFE275-2824-4C14-8C95-7C6981C98348}" srcId="{257D378D-DB34-4EBF-B50D-E8203821B2B1}" destId="{CA236197-68E3-48AE-92A4-9842227D57C9}" srcOrd="1" destOrd="0" parTransId="{B3AE22FA-34B3-448D-BFEA-F116612DF6C7}" sibTransId="{6DD0B308-DF98-49CF-9FF8-44FC07A272DD}"/>
    <dgm:cxn modelId="{BA927E8E-8D03-402A-9EC7-B9490AC780EE}" type="presOf" srcId="{021D3405-A0A1-4B2D-89F7-9B231DA71D60}" destId="{30A4A672-D8F0-452A-8C6D-CDBD22019C91}" srcOrd="0" destOrd="4" presId="urn:microsoft.com/office/officeart/2005/8/layout/hList1"/>
    <dgm:cxn modelId="{DBE89F90-5054-4D57-82D4-5C164E5001C8}" type="presOf" srcId="{DC673D24-DC61-49D5-B6D3-28690549D510}" destId="{30A4A672-D8F0-452A-8C6D-CDBD22019C91}" srcOrd="0" destOrd="1" presId="urn:microsoft.com/office/officeart/2005/8/layout/hList1"/>
    <dgm:cxn modelId="{ED227993-067F-45B1-ADFE-80ACD01A9A07}" type="presOf" srcId="{A77EFBC8-33A7-4235-894F-B78325455C84}" destId="{30A4A672-D8F0-452A-8C6D-CDBD22019C91}" srcOrd="0" destOrd="6" presId="urn:microsoft.com/office/officeart/2005/8/layout/hList1"/>
    <dgm:cxn modelId="{945A4CA8-7FEA-441C-B574-82A0B229C108}" srcId="{C0015510-2CA8-4F0B-A6F2-2C5CC759C5E2}" destId="{DC673D24-DC61-49D5-B6D3-28690549D510}" srcOrd="1" destOrd="0" parTransId="{405020F8-6D2C-4C70-82B6-6734596899F8}" sibTransId="{160960D1-CDD3-4E47-AC0F-8B0ABBCE8117}"/>
    <dgm:cxn modelId="{BEE83DBD-A76F-47B2-BCB2-01852D752BCD}" srcId="{C0015510-2CA8-4F0B-A6F2-2C5CC759C5E2}" destId="{E88FFFE8-FF6D-4258-B435-829B5266048C}" srcOrd="2" destOrd="0" parTransId="{78A0B280-8789-4212-AB3B-00C9BDF79272}" sibTransId="{602804E2-2EDF-4107-B8DD-821B62BDCB5B}"/>
    <dgm:cxn modelId="{99AE69BE-E9DF-41E0-81CA-D6F01199B82C}" srcId="{C0015510-2CA8-4F0B-A6F2-2C5CC759C5E2}" destId="{35AB1AB4-453E-4050-938F-8134681F7750}" srcOrd="0" destOrd="0" parTransId="{6689BFF0-0CD0-4A70-B117-7971D962A8E9}" sibTransId="{FBE8CF60-81A4-4D53-B2CE-87CF8EB240A0}"/>
    <dgm:cxn modelId="{46901ECC-17E3-48C5-AA20-023158B9CF51}" type="presOf" srcId="{E88FFFE8-FF6D-4258-B435-829B5266048C}" destId="{30A4A672-D8F0-452A-8C6D-CDBD22019C91}" srcOrd="0" destOrd="2" presId="urn:microsoft.com/office/officeart/2005/8/layout/hList1"/>
    <dgm:cxn modelId="{9C2B92E1-17BE-40D9-98E6-1605B1F1070D}" srcId="{C0015510-2CA8-4F0B-A6F2-2C5CC759C5E2}" destId="{3C5B4F86-0B1A-451F-9BB3-13DC5F930348}" srcOrd="6" destOrd="0" parTransId="{DA6CCAC3-397A-4D91-9644-9CCE312BFBA5}" sibTransId="{C07D525F-7897-4EA1-9F63-8A0E2B00A570}"/>
    <dgm:cxn modelId="{56ABCDE7-A181-4518-8DC8-5590F616EC96}" srcId="{C0015510-2CA8-4F0B-A6F2-2C5CC759C5E2}" destId="{A77EFBC8-33A7-4235-894F-B78325455C84}" srcOrd="4" destOrd="0" parTransId="{7C818352-CD7A-400F-80A1-03877383F421}" sibTransId="{AD281C7D-E699-4A78-A2AC-42BA964DEE8F}"/>
    <dgm:cxn modelId="{064D5EE8-37B2-4179-9A42-70862C431AD3}" srcId="{95C05F24-A1D0-405F-85AB-31BF890EEFA3}" destId="{C0015510-2CA8-4F0B-A6F2-2C5CC759C5E2}" srcOrd="0" destOrd="0" parTransId="{C12FD6A5-FB84-4C87-A051-B810DBF48EFE}" sibTransId="{C2E9C1E9-5192-4E2A-93DE-238D417514A3}"/>
    <dgm:cxn modelId="{F078C0E8-999E-4FE6-9C3F-180F13A3B367}" srcId="{C0015510-2CA8-4F0B-A6F2-2C5CC759C5E2}" destId="{0008EFD6-EA9F-440A-9371-5102F5465A47}" srcOrd="5" destOrd="0" parTransId="{D0EBB5A7-48BE-4B04-A5BC-404549A9AA56}" sibTransId="{9BDA3650-A789-4EFD-B961-10C5D172CBDC}"/>
    <dgm:cxn modelId="{FC7564EC-84A3-4386-8899-32FE5D3E6F9E}" srcId="{C0015510-2CA8-4F0B-A6F2-2C5CC759C5E2}" destId="{257D378D-DB34-4EBF-B50D-E8203821B2B1}" srcOrd="3" destOrd="0" parTransId="{F4857596-E24E-4E78-8F84-635C5FF16297}" sibTransId="{B15A0778-6D44-480F-AB0B-07FCD8C39BD3}"/>
    <dgm:cxn modelId="{D931FCFD-D133-474B-B270-6437855CBE5C}" type="presOf" srcId="{95C05F24-A1D0-405F-85AB-31BF890EEFA3}" destId="{76794D93-2389-4AFE-85BE-2E5B05331353}" srcOrd="0" destOrd="0" presId="urn:microsoft.com/office/officeart/2005/8/layout/hList1"/>
    <dgm:cxn modelId="{F4739511-B2F3-4832-92CA-718ED31F3B67}" type="presParOf" srcId="{76794D93-2389-4AFE-85BE-2E5B05331353}" destId="{BC192480-EF93-48B7-9AEE-0A5A6D2D51FA}" srcOrd="0" destOrd="0" presId="urn:microsoft.com/office/officeart/2005/8/layout/hList1"/>
    <dgm:cxn modelId="{35BCE377-51C7-429A-9940-E61DE768095C}" type="presParOf" srcId="{BC192480-EF93-48B7-9AEE-0A5A6D2D51FA}" destId="{B1AC6C4B-6162-45BD-BA33-A9272AA179D9}" srcOrd="0" destOrd="0" presId="urn:microsoft.com/office/officeart/2005/8/layout/hList1"/>
    <dgm:cxn modelId="{235B6C99-AC66-47F6-B151-E8B49FD58B7F}" type="presParOf" srcId="{BC192480-EF93-48B7-9AEE-0A5A6D2D51FA}" destId="{30A4A672-D8F0-452A-8C6D-CDBD22019C91}"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C05F24-A1D0-405F-85AB-31BF890EEFA3}" type="doc">
      <dgm:prSet loTypeId="urn:microsoft.com/office/officeart/2005/8/layout/hList1" loCatId="list" qsTypeId="urn:microsoft.com/office/officeart/2005/8/quickstyle/simple5" qsCatId="simple" csTypeId="urn:microsoft.com/office/officeart/2005/8/colors/accent0_3" csCatId="mainScheme" phldr="1"/>
      <dgm:spPr/>
      <dgm:t>
        <a:bodyPr/>
        <a:lstStyle/>
        <a:p>
          <a:endParaRPr lang="en-US"/>
        </a:p>
      </dgm:t>
    </dgm:pt>
    <dgm:pt modelId="{C0015510-2CA8-4F0B-A6F2-2C5CC759C5E2}">
      <dgm:prSet/>
      <dgm:spPr/>
      <dgm:t>
        <a:bodyPr spcFirstLastPara="0" vert="horz" wrap="square" lIns="184912" tIns="105664" rIns="184912" bIns="105664" numCol="1" spcCol="1270" anchor="ctr" anchorCtr="0"/>
        <a:lstStyle/>
        <a:p>
          <a:pPr marL="0" lvl="0" indent="0" defTabSz="1155700">
            <a:spcBef>
              <a:spcPct val="0"/>
            </a:spcBef>
            <a:spcAft>
              <a:spcPct val="35000"/>
            </a:spcAft>
            <a:buNone/>
          </a:pPr>
          <a:r>
            <a:rPr lang="en-US" b="1" kern="1200" dirty="0">
              <a:effectLst>
                <a:outerShdw blurRad="38100" dist="38100" dir="2700000" algn="tl">
                  <a:srgbClr val="000000">
                    <a:alpha val="43137"/>
                  </a:srgbClr>
                </a:outerShdw>
              </a:effectLst>
              <a:latin typeface="Century Gothic" panose="020B0502020202020204"/>
              <a:ea typeface="+mn-ea"/>
              <a:cs typeface="+mn-cs"/>
            </a:rPr>
            <a:t>Remand</a:t>
          </a:r>
        </a:p>
      </dgm:t>
    </dgm:pt>
    <dgm:pt modelId="{C12FD6A5-FB84-4C87-A051-B810DBF48EFE}" type="parTrans" cxnId="{064D5EE8-37B2-4179-9A42-70862C431AD3}">
      <dgm:prSet/>
      <dgm:spPr/>
      <dgm:t>
        <a:bodyPr/>
        <a:lstStyle/>
        <a:p>
          <a:endParaRPr lang="en-US"/>
        </a:p>
      </dgm:t>
    </dgm:pt>
    <dgm:pt modelId="{C2E9C1E9-5192-4E2A-93DE-238D417514A3}" type="sibTrans" cxnId="{064D5EE8-37B2-4179-9A42-70862C431AD3}">
      <dgm:prSet/>
      <dgm:spPr/>
      <dgm:t>
        <a:bodyPr/>
        <a:lstStyle/>
        <a:p>
          <a:endParaRPr lang="en-US"/>
        </a:p>
      </dgm:t>
    </dgm:pt>
    <dgm:pt modelId="{35AB1AB4-453E-4050-938F-8134681F7750}">
      <dgm:prSet custT="1"/>
      <dgm:spPr/>
      <dgm:t>
        <a:bodyPr/>
        <a:lstStyle/>
        <a:p>
          <a:pPr>
            <a:buFont typeface="Arial" panose="020B0604020202020204" pitchFamily="34" charset="0"/>
            <a:buChar char="•"/>
          </a:pPr>
          <a:r>
            <a:rPr lang="en-US" sz="2000" b="1" dirty="0"/>
            <a:t>Remand required </a:t>
          </a:r>
          <a:r>
            <a:rPr lang="en-US" sz="2000" b="0" dirty="0"/>
            <a:t>if business court determines, on motion or initiative, that removal was improper; action remanded to court from which it was removed. Court must provide 10 days’ notice and opportunity to hear objections</a:t>
          </a:r>
          <a:endParaRPr lang="en-US" sz="2000" b="1" dirty="0"/>
        </a:p>
      </dgm:t>
    </dgm:pt>
    <dgm:pt modelId="{6689BFF0-0CD0-4A70-B117-7971D962A8E9}" type="parTrans" cxnId="{99AE69BE-E9DF-41E0-81CA-D6F01199B82C}">
      <dgm:prSet/>
      <dgm:spPr/>
      <dgm:t>
        <a:bodyPr/>
        <a:lstStyle/>
        <a:p>
          <a:endParaRPr lang="en-US"/>
        </a:p>
      </dgm:t>
    </dgm:pt>
    <dgm:pt modelId="{FBE8CF60-81A4-4D53-B2CE-87CF8EB240A0}" type="sibTrans" cxnId="{99AE69BE-E9DF-41E0-81CA-D6F01199B82C}">
      <dgm:prSet/>
      <dgm:spPr/>
      <dgm:t>
        <a:bodyPr/>
        <a:lstStyle/>
        <a:p>
          <a:endParaRPr lang="en-US"/>
        </a:p>
      </dgm:t>
    </dgm:pt>
    <dgm:pt modelId="{3C5B4F86-0B1A-451F-9BB3-13DC5F930348}">
      <dgm:prSet/>
      <dgm:spPr/>
      <dgm:t>
        <a:bodyPr/>
        <a:lstStyle/>
        <a:p>
          <a:endParaRPr lang="en-US" sz="1900" dirty="0"/>
        </a:p>
      </dgm:t>
    </dgm:pt>
    <dgm:pt modelId="{DA6CCAC3-397A-4D91-9644-9CCE312BFBA5}" type="parTrans" cxnId="{9C2B92E1-17BE-40D9-98E6-1605B1F1070D}">
      <dgm:prSet/>
      <dgm:spPr/>
      <dgm:t>
        <a:bodyPr/>
        <a:lstStyle/>
        <a:p>
          <a:endParaRPr lang="en-US"/>
        </a:p>
      </dgm:t>
    </dgm:pt>
    <dgm:pt modelId="{C07D525F-7897-4EA1-9F63-8A0E2B00A570}" type="sibTrans" cxnId="{9C2B92E1-17BE-40D9-98E6-1605B1F1070D}">
      <dgm:prSet/>
      <dgm:spPr/>
    </dgm:pt>
    <dgm:pt modelId="{36450B11-6B7F-411D-9D23-BA131F972B3D}">
      <dgm:prSet custT="1"/>
      <dgm:spPr/>
      <dgm:t>
        <a:bodyPr/>
        <a:lstStyle/>
        <a:p>
          <a:pPr>
            <a:buFont typeface="Arial" panose="020B0604020202020204" pitchFamily="34" charset="0"/>
            <a:buChar char="•"/>
          </a:pPr>
          <a:r>
            <a:rPr lang="en-US" sz="2000" b="1" dirty="0"/>
            <a:t>Motion to remand</a:t>
          </a:r>
          <a:r>
            <a:rPr lang="en-US" sz="2000" b="0" dirty="0"/>
            <a:t> for improper removal within 30 days after notice of removal is filed; but, if party served with process after notice of removal filed, motion to remand due 30 days after the party enters an appearance.</a:t>
          </a:r>
          <a:endParaRPr lang="en-US" sz="2000" b="1" dirty="0"/>
        </a:p>
      </dgm:t>
    </dgm:pt>
    <dgm:pt modelId="{13476BDE-666A-41F3-83DC-741E66335498}" type="parTrans" cxnId="{8DEF77C2-E202-4D4D-9A0A-A9DAB032278A}">
      <dgm:prSet/>
      <dgm:spPr/>
      <dgm:t>
        <a:bodyPr/>
        <a:lstStyle/>
        <a:p>
          <a:endParaRPr lang="en-US"/>
        </a:p>
      </dgm:t>
    </dgm:pt>
    <dgm:pt modelId="{EA11D0FC-63AD-4486-A0BD-EC34B6058413}" type="sibTrans" cxnId="{8DEF77C2-E202-4D4D-9A0A-A9DAB032278A}">
      <dgm:prSet/>
      <dgm:spPr/>
    </dgm:pt>
    <dgm:pt modelId="{A2B50D54-274C-4AB5-A5C4-6B827B5EC414}">
      <dgm:prSet/>
      <dgm:spPr/>
      <dgm:t>
        <a:bodyPr/>
        <a:lstStyle/>
        <a:p>
          <a:pPr>
            <a:buFont typeface="Arial" panose="020B0604020202020204" pitchFamily="34" charset="0"/>
            <a:buChar char="•"/>
          </a:pPr>
          <a:endParaRPr lang="en-US" sz="1900" b="1" dirty="0"/>
        </a:p>
      </dgm:t>
    </dgm:pt>
    <dgm:pt modelId="{3170BA0E-ED99-4ED5-BB1F-4D67E26FE46E}" type="parTrans" cxnId="{D1CF52A7-B3AF-4D9C-976C-4F92D1CCFF07}">
      <dgm:prSet/>
      <dgm:spPr/>
      <dgm:t>
        <a:bodyPr/>
        <a:lstStyle/>
        <a:p>
          <a:endParaRPr lang="en-US"/>
        </a:p>
      </dgm:t>
    </dgm:pt>
    <dgm:pt modelId="{F32FAE57-B54E-4E7D-81C7-60917BB30324}" type="sibTrans" cxnId="{D1CF52A7-B3AF-4D9C-976C-4F92D1CCFF07}">
      <dgm:prSet/>
      <dgm:spPr/>
    </dgm:pt>
    <dgm:pt modelId="{5CFD7756-3A5D-4ADD-BA01-C23ADB51D87C}">
      <dgm:prSet custT="1"/>
      <dgm:spPr/>
      <dgm:t>
        <a:bodyPr/>
        <a:lstStyle/>
        <a:p>
          <a:pPr>
            <a:buFont typeface="Arial" panose="020B0604020202020204" pitchFamily="34" charset="0"/>
            <a:buChar char="•"/>
          </a:pPr>
          <a:endParaRPr lang="en-US" sz="2000" b="1" dirty="0"/>
        </a:p>
      </dgm:t>
    </dgm:pt>
    <dgm:pt modelId="{D832605C-4CB5-40EE-BB00-25C7AFEB8DFC}" type="parTrans" cxnId="{8BBB2095-2D0A-4986-8A9F-0EAE5FB03662}">
      <dgm:prSet/>
      <dgm:spPr/>
    </dgm:pt>
    <dgm:pt modelId="{AB137CC2-4A11-4324-A751-0477B3BD316D}" type="sibTrans" cxnId="{8BBB2095-2D0A-4986-8A9F-0EAE5FB03662}">
      <dgm:prSet/>
      <dgm:spPr/>
    </dgm:pt>
    <dgm:pt modelId="{F7F5BCFE-367C-4C7A-96EA-A830B0E9CE23}" type="pres">
      <dgm:prSet presAssocID="{95C05F24-A1D0-405F-85AB-31BF890EEFA3}" presName="Name0" presStyleCnt="0">
        <dgm:presLayoutVars>
          <dgm:dir/>
          <dgm:animLvl val="lvl"/>
          <dgm:resizeHandles val="exact"/>
        </dgm:presLayoutVars>
      </dgm:prSet>
      <dgm:spPr/>
    </dgm:pt>
    <dgm:pt modelId="{8C35A370-7F22-4A77-9E3A-2A66BE3BA331}" type="pres">
      <dgm:prSet presAssocID="{C0015510-2CA8-4F0B-A6F2-2C5CC759C5E2}" presName="composite" presStyleCnt="0"/>
      <dgm:spPr/>
    </dgm:pt>
    <dgm:pt modelId="{025D9317-A77B-4F0A-9D94-209EB6671744}" type="pres">
      <dgm:prSet presAssocID="{C0015510-2CA8-4F0B-A6F2-2C5CC759C5E2}" presName="parTx" presStyleLbl="alignNode1" presStyleIdx="0" presStyleCnt="1">
        <dgm:presLayoutVars>
          <dgm:chMax val="0"/>
          <dgm:chPref val="0"/>
          <dgm:bulletEnabled val="1"/>
        </dgm:presLayoutVars>
      </dgm:prSet>
      <dgm:spPr/>
    </dgm:pt>
    <dgm:pt modelId="{9FF3B3E3-BEC3-4959-A2E6-FAA10206ED76}" type="pres">
      <dgm:prSet presAssocID="{C0015510-2CA8-4F0B-A6F2-2C5CC759C5E2}" presName="desTx" presStyleLbl="alignAccFollowNode1" presStyleIdx="0" presStyleCnt="1">
        <dgm:presLayoutVars>
          <dgm:bulletEnabled val="1"/>
        </dgm:presLayoutVars>
      </dgm:prSet>
      <dgm:spPr/>
    </dgm:pt>
  </dgm:ptLst>
  <dgm:cxnLst>
    <dgm:cxn modelId="{4BAFDB03-94BA-4683-90F4-C8F451D91412}" type="presOf" srcId="{C0015510-2CA8-4F0B-A6F2-2C5CC759C5E2}" destId="{025D9317-A77B-4F0A-9D94-209EB6671744}" srcOrd="0" destOrd="0" presId="urn:microsoft.com/office/officeart/2005/8/layout/hList1"/>
    <dgm:cxn modelId="{D8C12B13-F16C-4C98-B1CE-38757AB2FC35}" type="presOf" srcId="{A2B50D54-274C-4AB5-A5C4-6B827B5EC414}" destId="{9FF3B3E3-BEC3-4959-A2E6-FAA10206ED76}" srcOrd="0" destOrd="3" presId="urn:microsoft.com/office/officeart/2005/8/layout/hList1"/>
    <dgm:cxn modelId="{0C6ACE8A-30AD-46C0-AE70-5C5303902BE0}" type="presOf" srcId="{5CFD7756-3A5D-4ADD-BA01-C23ADB51D87C}" destId="{9FF3B3E3-BEC3-4959-A2E6-FAA10206ED76}" srcOrd="0" destOrd="1" presId="urn:microsoft.com/office/officeart/2005/8/layout/hList1"/>
    <dgm:cxn modelId="{80321F8C-E7AC-432D-A8FF-65141F77A370}" type="presOf" srcId="{95C05F24-A1D0-405F-85AB-31BF890EEFA3}" destId="{F7F5BCFE-367C-4C7A-96EA-A830B0E9CE23}" srcOrd="0" destOrd="0" presId="urn:microsoft.com/office/officeart/2005/8/layout/hList1"/>
    <dgm:cxn modelId="{8BBB2095-2D0A-4986-8A9F-0EAE5FB03662}" srcId="{C0015510-2CA8-4F0B-A6F2-2C5CC759C5E2}" destId="{5CFD7756-3A5D-4ADD-BA01-C23ADB51D87C}" srcOrd="1" destOrd="0" parTransId="{D832605C-4CB5-40EE-BB00-25C7AFEB8DFC}" sibTransId="{AB137CC2-4A11-4324-A751-0477B3BD316D}"/>
    <dgm:cxn modelId="{32F9DEA5-507E-4152-86AC-6FC1F6940404}" type="presOf" srcId="{36450B11-6B7F-411D-9D23-BA131F972B3D}" destId="{9FF3B3E3-BEC3-4959-A2E6-FAA10206ED76}" srcOrd="0" destOrd="2" presId="urn:microsoft.com/office/officeart/2005/8/layout/hList1"/>
    <dgm:cxn modelId="{D1CF52A7-B3AF-4D9C-976C-4F92D1CCFF07}" srcId="{C0015510-2CA8-4F0B-A6F2-2C5CC759C5E2}" destId="{A2B50D54-274C-4AB5-A5C4-6B827B5EC414}" srcOrd="3" destOrd="0" parTransId="{3170BA0E-ED99-4ED5-BB1F-4D67E26FE46E}" sibTransId="{F32FAE57-B54E-4E7D-81C7-60917BB30324}"/>
    <dgm:cxn modelId="{99AE69BE-E9DF-41E0-81CA-D6F01199B82C}" srcId="{C0015510-2CA8-4F0B-A6F2-2C5CC759C5E2}" destId="{35AB1AB4-453E-4050-938F-8134681F7750}" srcOrd="0" destOrd="0" parTransId="{6689BFF0-0CD0-4A70-B117-7971D962A8E9}" sibTransId="{FBE8CF60-81A4-4D53-B2CE-87CF8EB240A0}"/>
    <dgm:cxn modelId="{8DEF77C2-E202-4D4D-9A0A-A9DAB032278A}" srcId="{C0015510-2CA8-4F0B-A6F2-2C5CC759C5E2}" destId="{36450B11-6B7F-411D-9D23-BA131F972B3D}" srcOrd="2" destOrd="0" parTransId="{13476BDE-666A-41F3-83DC-741E66335498}" sibTransId="{EA11D0FC-63AD-4486-A0BD-EC34B6058413}"/>
    <dgm:cxn modelId="{9C2B92E1-17BE-40D9-98E6-1605B1F1070D}" srcId="{C0015510-2CA8-4F0B-A6F2-2C5CC759C5E2}" destId="{3C5B4F86-0B1A-451F-9BB3-13DC5F930348}" srcOrd="4" destOrd="0" parTransId="{DA6CCAC3-397A-4D91-9644-9CCE312BFBA5}" sibTransId="{C07D525F-7897-4EA1-9F63-8A0E2B00A570}"/>
    <dgm:cxn modelId="{3FE973E2-A135-4341-BF74-2F1B2DF8A6DF}" type="presOf" srcId="{3C5B4F86-0B1A-451F-9BB3-13DC5F930348}" destId="{9FF3B3E3-BEC3-4959-A2E6-FAA10206ED76}" srcOrd="0" destOrd="4" presId="urn:microsoft.com/office/officeart/2005/8/layout/hList1"/>
    <dgm:cxn modelId="{064D5EE8-37B2-4179-9A42-70862C431AD3}" srcId="{95C05F24-A1D0-405F-85AB-31BF890EEFA3}" destId="{C0015510-2CA8-4F0B-A6F2-2C5CC759C5E2}" srcOrd="0" destOrd="0" parTransId="{C12FD6A5-FB84-4C87-A051-B810DBF48EFE}" sibTransId="{C2E9C1E9-5192-4E2A-93DE-238D417514A3}"/>
    <dgm:cxn modelId="{DB611EFB-ADB0-4966-9610-DA6D359D4278}" type="presOf" srcId="{35AB1AB4-453E-4050-938F-8134681F7750}" destId="{9FF3B3E3-BEC3-4959-A2E6-FAA10206ED76}" srcOrd="0" destOrd="0" presId="urn:microsoft.com/office/officeart/2005/8/layout/hList1"/>
    <dgm:cxn modelId="{419A0889-7741-4770-9CAA-E23310AAED2E}" type="presParOf" srcId="{F7F5BCFE-367C-4C7A-96EA-A830B0E9CE23}" destId="{8C35A370-7F22-4A77-9E3A-2A66BE3BA331}" srcOrd="0" destOrd="0" presId="urn:microsoft.com/office/officeart/2005/8/layout/hList1"/>
    <dgm:cxn modelId="{2C12EF4B-126F-4A9B-A818-6B48CC4B2128}" type="presParOf" srcId="{8C35A370-7F22-4A77-9E3A-2A66BE3BA331}" destId="{025D9317-A77B-4F0A-9D94-209EB6671744}" srcOrd="0" destOrd="0" presId="urn:microsoft.com/office/officeart/2005/8/layout/hList1"/>
    <dgm:cxn modelId="{40B611D3-2522-4B4B-91D9-EC7C518F70FC}" type="presParOf" srcId="{8C35A370-7F22-4A77-9E3A-2A66BE3BA331}" destId="{9FF3B3E3-BEC3-4959-A2E6-FAA10206ED76}"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9FD-5C22-45B5-BB22-A701B28CE545}">
      <dsp:nvSpPr>
        <dsp:cNvPr id="0" name=""/>
        <dsp:cNvSpPr/>
      </dsp:nvSpPr>
      <dsp:spPr>
        <a:xfrm>
          <a:off x="2938" y="9607"/>
          <a:ext cx="2865388" cy="736356"/>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Rules on written opinions</a:t>
          </a:r>
        </a:p>
      </dsp:txBody>
      <dsp:txXfrm>
        <a:off x="2938" y="9607"/>
        <a:ext cx="2865388" cy="736356"/>
      </dsp:txXfrm>
    </dsp:sp>
    <dsp:sp modelId="{4B1CF17E-0D30-46AE-A2A2-AE8A838B2A18}">
      <dsp:nvSpPr>
        <dsp:cNvPr id="0" name=""/>
        <dsp:cNvSpPr/>
      </dsp:nvSpPr>
      <dsp:spPr>
        <a:xfrm>
          <a:off x="2938" y="745963"/>
          <a:ext cx="2865388" cy="3300862"/>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balancing benefits with judicial efficiency</a:t>
          </a:r>
        </a:p>
        <a:p>
          <a:pPr marL="228600" lvl="1" indent="-228600" algn="l" defTabSz="889000">
            <a:lnSpc>
              <a:spcPct val="90000"/>
            </a:lnSpc>
            <a:spcBef>
              <a:spcPct val="0"/>
            </a:spcBef>
            <a:spcAft>
              <a:spcPct val="15000"/>
            </a:spcAft>
            <a:buChar char="•"/>
          </a:pPr>
          <a:r>
            <a:rPr lang="en-US" sz="2000" b="1" kern="1200" dirty="0"/>
            <a:t>SCAC submitted Proposed Rules on October 13, 2023</a:t>
          </a:r>
          <a:endParaRPr lang="en-US" sz="2000" kern="1200" dirty="0"/>
        </a:p>
      </dsp:txBody>
      <dsp:txXfrm>
        <a:off x="2938" y="745963"/>
        <a:ext cx="2865388" cy="3300862"/>
      </dsp:txXfrm>
    </dsp:sp>
    <dsp:sp modelId="{30752B44-F54B-4622-BD66-FBC53BB1B164}">
      <dsp:nvSpPr>
        <dsp:cNvPr id="0" name=""/>
        <dsp:cNvSpPr/>
      </dsp:nvSpPr>
      <dsp:spPr>
        <a:xfrm>
          <a:off x="3269481" y="9607"/>
          <a:ext cx="2865388" cy="736356"/>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Rules on fees</a:t>
          </a:r>
        </a:p>
      </dsp:txBody>
      <dsp:txXfrm>
        <a:off x="3269481" y="9607"/>
        <a:ext cx="2865388" cy="736356"/>
      </dsp:txXfrm>
    </dsp:sp>
    <dsp:sp modelId="{E39494F7-B0C4-47F7-AE62-54115051B870}">
      <dsp:nvSpPr>
        <dsp:cNvPr id="0" name=""/>
        <dsp:cNvSpPr/>
      </dsp:nvSpPr>
      <dsp:spPr>
        <a:xfrm>
          <a:off x="3269481" y="745963"/>
          <a:ext cx="2865388" cy="3300862"/>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the Business Court is self-funded</a:t>
          </a:r>
        </a:p>
        <a:p>
          <a:pPr marL="228600" lvl="1" indent="-228600" algn="l" defTabSz="889000">
            <a:lnSpc>
              <a:spcPct val="90000"/>
            </a:lnSpc>
            <a:spcBef>
              <a:spcPct val="0"/>
            </a:spcBef>
            <a:spcAft>
              <a:spcPct val="15000"/>
            </a:spcAft>
            <a:buChar char="•"/>
          </a:pPr>
          <a:r>
            <a:rPr lang="en-US" sz="2000" b="1" kern="1200" dirty="0"/>
            <a:t>SCAC postponed setting fees</a:t>
          </a:r>
        </a:p>
      </dsp:txBody>
      <dsp:txXfrm>
        <a:off x="3269481" y="745963"/>
        <a:ext cx="2865388" cy="3300862"/>
      </dsp:txXfrm>
    </dsp:sp>
    <dsp:sp modelId="{24EA3937-80A6-484D-A734-82B96D24DD64}">
      <dsp:nvSpPr>
        <dsp:cNvPr id="0" name=""/>
        <dsp:cNvSpPr/>
      </dsp:nvSpPr>
      <dsp:spPr>
        <a:xfrm>
          <a:off x="6536024" y="9607"/>
          <a:ext cx="2865388" cy="736356"/>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Rules on removal and remand</a:t>
          </a:r>
        </a:p>
      </dsp:txBody>
      <dsp:txXfrm>
        <a:off x="6536024" y="9607"/>
        <a:ext cx="2865388" cy="736356"/>
      </dsp:txXfrm>
    </dsp:sp>
    <dsp:sp modelId="{2C6B8BB3-EA9E-4E20-B598-D79ADC7030C7}">
      <dsp:nvSpPr>
        <dsp:cNvPr id="0" name=""/>
        <dsp:cNvSpPr/>
      </dsp:nvSpPr>
      <dsp:spPr>
        <a:xfrm>
          <a:off x="6536024" y="745963"/>
          <a:ext cx="2865388" cy="3300862"/>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modeled after FRCP? MDL?</a:t>
          </a:r>
        </a:p>
        <a:p>
          <a:pPr marL="228600" lvl="1" indent="-228600" algn="l" defTabSz="889000">
            <a:lnSpc>
              <a:spcPct val="90000"/>
            </a:lnSpc>
            <a:spcBef>
              <a:spcPct val="0"/>
            </a:spcBef>
            <a:spcAft>
              <a:spcPct val="15000"/>
            </a:spcAft>
            <a:buChar char="•"/>
          </a:pPr>
          <a:r>
            <a:rPr lang="en-US" sz="2000" kern="1200" dirty="0"/>
            <a:t>heightened pleading standard?</a:t>
          </a:r>
        </a:p>
        <a:p>
          <a:pPr marL="228600" lvl="1" indent="-228600" algn="l" defTabSz="889000">
            <a:lnSpc>
              <a:spcPct val="90000"/>
            </a:lnSpc>
            <a:spcBef>
              <a:spcPct val="0"/>
            </a:spcBef>
            <a:spcAft>
              <a:spcPct val="15000"/>
            </a:spcAft>
            <a:buChar char="•"/>
          </a:pPr>
          <a:r>
            <a:rPr lang="en-US" sz="2000" kern="1200" dirty="0"/>
            <a:t>assignment of cases to judges</a:t>
          </a:r>
        </a:p>
        <a:p>
          <a:pPr marL="228600" lvl="1" indent="-228600" algn="l" defTabSz="889000">
            <a:lnSpc>
              <a:spcPct val="90000"/>
            </a:lnSpc>
            <a:spcBef>
              <a:spcPct val="0"/>
            </a:spcBef>
            <a:spcAft>
              <a:spcPct val="15000"/>
            </a:spcAft>
            <a:buChar char="•"/>
          </a:pPr>
          <a:r>
            <a:rPr lang="en-US" sz="2000" kern="1200" dirty="0"/>
            <a:t>assignment of visiting judges</a:t>
          </a:r>
        </a:p>
        <a:p>
          <a:pPr marL="228600" lvl="1" indent="-228600" algn="l" defTabSz="889000">
            <a:lnSpc>
              <a:spcPct val="90000"/>
            </a:lnSpc>
            <a:spcBef>
              <a:spcPct val="0"/>
            </a:spcBef>
            <a:spcAft>
              <a:spcPct val="15000"/>
            </a:spcAft>
            <a:buChar char="•"/>
          </a:pPr>
          <a:r>
            <a:rPr lang="en-US" sz="2000" kern="1200" dirty="0"/>
            <a:t>Section 25A.20</a:t>
          </a:r>
        </a:p>
      </dsp:txBody>
      <dsp:txXfrm>
        <a:off x="6536024" y="745963"/>
        <a:ext cx="2865388" cy="33008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0A177-8E63-4911-8B1F-588ED30FA6C1}">
      <dsp:nvSpPr>
        <dsp:cNvPr id="0" name=""/>
        <dsp:cNvSpPr/>
      </dsp:nvSpPr>
      <dsp:spPr>
        <a:xfrm>
          <a:off x="0" y="124734"/>
          <a:ext cx="8946541" cy="58613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Century Gothic" panose="020B0502020202020204"/>
              <a:ea typeface="+mn-ea"/>
              <a:cs typeface="+mn-cs"/>
            </a:rPr>
            <a:t>Transfer</a:t>
          </a:r>
        </a:p>
      </dsp:txBody>
      <dsp:txXfrm>
        <a:off x="0" y="124734"/>
        <a:ext cx="8946541" cy="586131"/>
      </dsp:txXfrm>
    </dsp:sp>
    <dsp:sp modelId="{81F7B620-ADEC-4127-9605-2E5A82EBB146}">
      <dsp:nvSpPr>
        <dsp:cNvPr id="0" name=""/>
        <dsp:cNvSpPr/>
      </dsp:nvSpPr>
      <dsp:spPr>
        <a:xfrm>
          <a:off x="0" y="710866"/>
          <a:ext cx="8946541" cy="3359880"/>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Font typeface="Arial" panose="020B0604020202020204" pitchFamily="34" charset="0"/>
            <a:buNone/>
          </a:pPr>
          <a:r>
            <a:rPr lang="en-US" sz="1700" b="1" kern="1200" dirty="0"/>
            <a:t>TRCP 356</a:t>
          </a:r>
        </a:p>
        <a:p>
          <a:pPr marL="171450" lvl="1" indent="-171450" algn="l" defTabSz="755650">
            <a:lnSpc>
              <a:spcPct val="90000"/>
            </a:lnSpc>
            <a:spcBef>
              <a:spcPct val="0"/>
            </a:spcBef>
            <a:spcAft>
              <a:spcPct val="15000"/>
            </a:spcAft>
            <a:buFont typeface="Arial" panose="020B0604020202020204" pitchFamily="34" charset="0"/>
            <a:buNone/>
          </a:pPr>
          <a:r>
            <a:rPr lang="en-US" sz="1700" b="1" kern="1200" dirty="0"/>
            <a:t>Action Transferred to Business Court</a:t>
          </a:r>
        </a:p>
        <a:p>
          <a:pPr marL="171450" lvl="1" indent="-171450" algn="l" defTabSz="755650">
            <a:lnSpc>
              <a:spcPct val="90000"/>
            </a:lnSpc>
            <a:spcBef>
              <a:spcPct val="0"/>
            </a:spcBef>
            <a:spcAft>
              <a:spcPct val="15000"/>
            </a:spcAft>
            <a:buFont typeface="+mj-lt"/>
            <a:buNone/>
          </a:pPr>
          <a:r>
            <a:rPr lang="en-US" sz="1700" b="0" kern="1200" dirty="0"/>
            <a:t> (a) court may on its own initiative request the presiding judge for administrative judicial region where court is located transfer an action pending in the court to business court if the business court has authority to hear action. “Regional presiding judge” = presiding judge for administrative judicial region in which court is located</a:t>
          </a:r>
        </a:p>
        <a:p>
          <a:pPr marL="171450" lvl="1" indent="-171450" algn="l" defTabSz="755650">
            <a:lnSpc>
              <a:spcPct val="90000"/>
            </a:lnSpc>
            <a:spcBef>
              <a:spcPct val="0"/>
            </a:spcBef>
            <a:spcAft>
              <a:spcPct val="15000"/>
            </a:spcAft>
            <a:buFont typeface="+mj-lt"/>
            <a:buNone/>
          </a:pPr>
          <a:endParaRPr lang="en-US" sz="1700" b="0" kern="1200" dirty="0"/>
        </a:p>
        <a:p>
          <a:pPr marL="171450" lvl="1" indent="-171450" algn="l" defTabSz="755650">
            <a:lnSpc>
              <a:spcPct val="90000"/>
            </a:lnSpc>
            <a:spcBef>
              <a:spcPct val="0"/>
            </a:spcBef>
            <a:spcAft>
              <a:spcPct val="15000"/>
            </a:spcAft>
            <a:buFont typeface="+mj-lt"/>
            <a:buNone/>
          </a:pPr>
          <a:r>
            <a:rPr lang="en-US" sz="1700" b="0" kern="1200" dirty="0"/>
            <a:t>(b) notice &amp; hearing required upon objection; hearing coordinated with regional presiding judge, who self assigns to the court/conduct a hearing/rule on request</a:t>
          </a:r>
        </a:p>
        <a:p>
          <a:pPr marL="171450" lvl="1" indent="-171450" algn="l" defTabSz="755650">
            <a:lnSpc>
              <a:spcPct val="90000"/>
            </a:lnSpc>
            <a:spcBef>
              <a:spcPct val="0"/>
            </a:spcBef>
            <a:spcAft>
              <a:spcPct val="15000"/>
            </a:spcAft>
            <a:buFont typeface="Arial" panose="020B0604020202020204" pitchFamily="34" charset="0"/>
            <a:buChar char="•"/>
          </a:pPr>
          <a:endParaRPr lang="en-US" sz="1700" b="1" kern="1200" dirty="0"/>
        </a:p>
        <a:p>
          <a:pPr marL="171450" lvl="1" indent="-171450" algn="l" defTabSz="755650">
            <a:lnSpc>
              <a:spcPct val="90000"/>
            </a:lnSpc>
            <a:spcBef>
              <a:spcPct val="0"/>
            </a:spcBef>
            <a:spcAft>
              <a:spcPct val="15000"/>
            </a:spcAft>
            <a:buChar char="•"/>
          </a:pPr>
          <a:endParaRPr lang="en-US" sz="1700" kern="1200" dirty="0"/>
        </a:p>
      </dsp:txBody>
      <dsp:txXfrm>
        <a:off x="0" y="710866"/>
        <a:ext cx="8946541" cy="33598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0A177-8E63-4911-8B1F-588ED30FA6C1}">
      <dsp:nvSpPr>
        <dsp:cNvPr id="0" name=""/>
        <dsp:cNvSpPr/>
      </dsp:nvSpPr>
      <dsp:spPr>
        <a:xfrm>
          <a:off x="0" y="237504"/>
          <a:ext cx="8946541" cy="55823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Century Gothic" panose="020B0502020202020204"/>
              <a:ea typeface="+mn-ea"/>
              <a:cs typeface="+mn-cs"/>
            </a:rPr>
            <a:t>Transfer &amp; Remand</a:t>
          </a:r>
        </a:p>
      </dsp:txBody>
      <dsp:txXfrm>
        <a:off x="0" y="237504"/>
        <a:ext cx="8946541" cy="558231"/>
      </dsp:txXfrm>
    </dsp:sp>
    <dsp:sp modelId="{81F7B620-ADEC-4127-9605-2E5A82EBB146}">
      <dsp:nvSpPr>
        <dsp:cNvPr id="0" name=""/>
        <dsp:cNvSpPr/>
      </dsp:nvSpPr>
      <dsp:spPr>
        <a:xfrm>
          <a:off x="0" y="795736"/>
          <a:ext cx="8946541" cy="3162240"/>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Font typeface="Arial" panose="020B0604020202020204" pitchFamily="34" charset="0"/>
            <a:buNone/>
          </a:pPr>
          <a:r>
            <a:rPr lang="en-US" sz="1600" b="1" kern="1200" dirty="0"/>
            <a:t>TRCP 356</a:t>
          </a:r>
        </a:p>
        <a:p>
          <a:pPr marL="171450" lvl="1" indent="-171450" algn="l" defTabSz="711200">
            <a:lnSpc>
              <a:spcPct val="90000"/>
            </a:lnSpc>
            <a:spcBef>
              <a:spcPct val="0"/>
            </a:spcBef>
            <a:spcAft>
              <a:spcPct val="15000"/>
            </a:spcAft>
            <a:buFont typeface="Arial" panose="020B0604020202020204" pitchFamily="34" charset="0"/>
            <a:buNone/>
          </a:pPr>
          <a:r>
            <a:rPr lang="en-US" sz="1600" b="1" kern="1200" dirty="0"/>
            <a:t>Action Transferred to Business Court</a:t>
          </a:r>
        </a:p>
        <a:p>
          <a:pPr marL="171450" lvl="1" indent="-171450" algn="l" defTabSz="711200">
            <a:lnSpc>
              <a:spcPct val="90000"/>
            </a:lnSpc>
            <a:spcBef>
              <a:spcPct val="0"/>
            </a:spcBef>
            <a:spcAft>
              <a:spcPct val="15000"/>
            </a:spcAft>
            <a:buFont typeface="+mj-lt"/>
            <a:buNone/>
          </a:pPr>
          <a:r>
            <a:rPr lang="en-US" sz="1600" b="0" kern="1200" dirty="0"/>
            <a:t>(c) Regional presiding judge may transfer action to business court if he/she finds the transfer will facilitate the fair &amp; efficient administration of justice. Denials of motion to transfer challenged </a:t>
          </a:r>
          <a:r>
            <a:rPr lang="en-US" sz="1600" b="1" kern="1200" dirty="0"/>
            <a:t>by writ of mandamus *in court of appeals district for the requesting court’s county*</a:t>
          </a:r>
        </a:p>
        <a:p>
          <a:pPr marL="171450" lvl="1" indent="-171450" algn="l" defTabSz="711200">
            <a:lnSpc>
              <a:spcPct val="90000"/>
            </a:lnSpc>
            <a:spcBef>
              <a:spcPct val="0"/>
            </a:spcBef>
            <a:spcAft>
              <a:spcPct val="15000"/>
            </a:spcAft>
            <a:buFont typeface="+mj-lt"/>
            <a:buNone/>
          </a:pPr>
          <a:r>
            <a:rPr lang="en-US" sz="1600" b="0" kern="1200" dirty="0"/>
            <a:t>(d) Remand from business court sought under Rule 355; within 30 days after case is transferred</a:t>
          </a:r>
        </a:p>
        <a:p>
          <a:pPr marL="171450" lvl="1" indent="-171450" algn="l" defTabSz="711200">
            <a:lnSpc>
              <a:spcPct val="90000"/>
            </a:lnSpc>
            <a:spcBef>
              <a:spcPct val="0"/>
            </a:spcBef>
            <a:spcAft>
              <a:spcPct val="15000"/>
            </a:spcAft>
            <a:buFont typeface="+mj-lt"/>
            <a:buNone/>
          </a:pPr>
          <a:r>
            <a:rPr lang="en-US" sz="1600" b="0" kern="1200" dirty="0"/>
            <a:t>(e) Business court clerk must assign action to appropriate operating division; if more than one judge in that division, clerk must “randomly assign the action” to specific judge.</a:t>
          </a:r>
        </a:p>
        <a:p>
          <a:pPr marL="171450" lvl="1" indent="-171450" algn="l" defTabSz="711200">
            <a:lnSpc>
              <a:spcPct val="90000"/>
            </a:lnSpc>
            <a:spcBef>
              <a:spcPct val="0"/>
            </a:spcBef>
            <a:spcAft>
              <a:spcPct val="15000"/>
            </a:spcAft>
            <a:buFont typeface="Arial" panose="020B0604020202020204" pitchFamily="34" charset="0"/>
            <a:buChar char="•"/>
          </a:pPr>
          <a:endParaRPr lang="en-US" sz="1600" b="1" kern="1200" dirty="0"/>
        </a:p>
        <a:p>
          <a:pPr marL="171450" lvl="1" indent="-171450" algn="l" defTabSz="711200">
            <a:lnSpc>
              <a:spcPct val="90000"/>
            </a:lnSpc>
            <a:spcBef>
              <a:spcPct val="0"/>
            </a:spcBef>
            <a:spcAft>
              <a:spcPct val="15000"/>
            </a:spcAft>
            <a:buChar char="•"/>
          </a:pPr>
          <a:endParaRPr lang="en-US" sz="1600" kern="1200" dirty="0"/>
        </a:p>
      </dsp:txBody>
      <dsp:txXfrm>
        <a:off x="0" y="795736"/>
        <a:ext cx="8946541" cy="31622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2065A-9BBB-4BDA-9D09-DC5B5BB0A334}">
      <dsp:nvSpPr>
        <dsp:cNvPr id="0" name=""/>
        <dsp:cNvSpPr/>
      </dsp:nvSpPr>
      <dsp:spPr>
        <a:xfrm>
          <a:off x="0" y="10460"/>
          <a:ext cx="8946541" cy="748800"/>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w="9525" cap="rnd" cmpd="sng" algn="ctr">
          <a:solidFill>
            <a:schemeClr val="accent6">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Effect of Dismissal/limitations tolled </a:t>
          </a:r>
        </a:p>
      </dsp:txBody>
      <dsp:txXfrm>
        <a:off x="0" y="10460"/>
        <a:ext cx="8946541" cy="748800"/>
      </dsp:txXfrm>
    </dsp:sp>
    <dsp:sp modelId="{8B3D9F03-6435-4F59-9683-D262DC1B7599}">
      <dsp:nvSpPr>
        <dsp:cNvPr id="0" name=""/>
        <dsp:cNvSpPr/>
      </dsp:nvSpPr>
      <dsp:spPr>
        <a:xfrm>
          <a:off x="0" y="759260"/>
          <a:ext cx="8946541" cy="3425760"/>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0" algn="ctr" defTabSz="1111250">
            <a:lnSpc>
              <a:spcPct val="90000"/>
            </a:lnSpc>
            <a:spcBef>
              <a:spcPct val="0"/>
            </a:spcBef>
            <a:spcAft>
              <a:spcPct val="15000"/>
            </a:spcAft>
            <a:buFont typeface="Arial" panose="020B0604020202020204" pitchFamily="34" charset="0"/>
            <a:buNone/>
          </a:pPr>
          <a:r>
            <a:rPr lang="en-US" sz="2600" b="1" kern="1200" dirty="0"/>
            <a:t>TRCP 357</a:t>
          </a:r>
        </a:p>
        <a:p>
          <a:pPr marL="0" lvl="2" indent="0" algn="l" defTabSz="457200" rtl="0" eaLnBrk="1" latinLnBrk="0" hangingPunct="1">
            <a:lnSpc>
              <a:spcPct val="90000"/>
            </a:lnSpc>
            <a:spcBef>
              <a:spcPct val="0"/>
            </a:spcBef>
            <a:spcAft>
              <a:spcPts val="0"/>
            </a:spcAft>
            <a:buClr>
              <a:schemeClr val="accent1"/>
            </a:buClr>
            <a:buSzPct val="80000"/>
            <a:buFont typeface="Wingdings 3" charset="2"/>
            <a:buNone/>
          </a:pPr>
          <a:r>
            <a:rPr lang="en-US" sz="2600" b="0" i="0" kern="1200" dirty="0">
              <a:latin typeface="+mj-lt"/>
              <a:ea typeface="+mj-ea"/>
              <a:cs typeface="+mj-cs"/>
            </a:rPr>
            <a:t>If business court dismisses an action or claim and same action/claim is filed in a different court </a:t>
          </a:r>
          <a:r>
            <a:rPr lang="en-US" sz="2600" b="1" i="0" kern="1200" dirty="0">
              <a:latin typeface="+mj-lt"/>
              <a:ea typeface="+mj-ea"/>
              <a:cs typeface="+mj-cs"/>
            </a:rPr>
            <a:t>within 60 days after dismissal becomes final</a:t>
          </a:r>
          <a:r>
            <a:rPr lang="en-US" sz="2600" b="0" i="0" kern="1200" dirty="0">
              <a:latin typeface="+mj-lt"/>
              <a:ea typeface="+mj-ea"/>
              <a:cs typeface="+mj-cs"/>
            </a:rPr>
            <a:t>, the applicable statute of limitations is suspended for the period between the filings</a:t>
          </a:r>
        </a:p>
        <a:p>
          <a:pPr marL="228600" lvl="1" indent="0" algn="l" defTabSz="1111250">
            <a:lnSpc>
              <a:spcPct val="90000"/>
            </a:lnSpc>
            <a:spcBef>
              <a:spcPct val="0"/>
            </a:spcBef>
            <a:spcAft>
              <a:spcPct val="15000"/>
            </a:spcAft>
            <a:buFont typeface="Arial" panose="020B0604020202020204" pitchFamily="34" charset="0"/>
            <a:buChar char="•"/>
          </a:pPr>
          <a:endParaRPr lang="en-US" sz="2600" b="1" kern="1200" dirty="0"/>
        </a:p>
        <a:p>
          <a:pPr marL="228600" lvl="1" indent="0" algn="l" defTabSz="1111250">
            <a:lnSpc>
              <a:spcPct val="90000"/>
            </a:lnSpc>
            <a:spcBef>
              <a:spcPct val="0"/>
            </a:spcBef>
            <a:spcAft>
              <a:spcPct val="15000"/>
            </a:spcAft>
            <a:buChar char="•"/>
          </a:pPr>
          <a:endParaRPr lang="en-US" sz="2600" kern="1200" dirty="0"/>
        </a:p>
      </dsp:txBody>
      <dsp:txXfrm>
        <a:off x="0" y="759260"/>
        <a:ext cx="8946541" cy="3425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78781-723B-4691-8553-674EE7A203CF}">
      <dsp:nvSpPr>
        <dsp:cNvPr id="0" name=""/>
        <dsp:cNvSpPr/>
      </dsp:nvSpPr>
      <dsp:spPr>
        <a:xfrm>
          <a:off x="891022" y="159364"/>
          <a:ext cx="4417472" cy="3671919"/>
        </a:xfrm>
        <a:prstGeom prst="rightArrow">
          <a:avLst>
            <a:gd name="adj1" fmla="val 70000"/>
            <a:gd name="adj2" fmla="val 5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100000"/>
            </a:lnSpc>
            <a:spcBef>
              <a:spcPct val="0"/>
            </a:spcBef>
            <a:spcAft>
              <a:spcPct val="15000"/>
            </a:spcAft>
            <a:buChar char="•"/>
          </a:pPr>
          <a:r>
            <a:rPr lang="en-US" sz="1400" kern="1200" dirty="0"/>
            <a:t>Business Court Subcommittee proposals and discussions (June, Aug., Oct. 2023)</a:t>
          </a:r>
        </a:p>
        <a:p>
          <a:pPr marL="114300" lvl="1" indent="-114300" algn="l" defTabSz="622300">
            <a:lnSpc>
              <a:spcPct val="100000"/>
            </a:lnSpc>
            <a:spcBef>
              <a:spcPct val="0"/>
            </a:spcBef>
            <a:spcAft>
              <a:spcPct val="15000"/>
            </a:spcAft>
            <a:buChar char="•"/>
          </a:pPr>
          <a:r>
            <a:rPr lang="en-US" sz="1400" kern="1200" dirty="0"/>
            <a:t>SCAC made final recommendations to SCOTX (Oct. 2023)</a:t>
          </a:r>
        </a:p>
      </dsp:txBody>
      <dsp:txXfrm>
        <a:off x="1995391" y="710152"/>
        <a:ext cx="2153518" cy="2570343"/>
      </dsp:txXfrm>
    </dsp:sp>
    <dsp:sp modelId="{CDD24F65-C7AA-4548-B950-9C1162B309CD}">
      <dsp:nvSpPr>
        <dsp:cNvPr id="0" name=""/>
        <dsp:cNvSpPr/>
      </dsp:nvSpPr>
      <dsp:spPr>
        <a:xfrm>
          <a:off x="0" y="923857"/>
          <a:ext cx="2100337" cy="210033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cap="all" baseline="0" dirty="0">
              <a:effectLst>
                <a:outerShdw blurRad="38100" dist="38100" dir="2700000" algn="tl">
                  <a:srgbClr val="000000">
                    <a:alpha val="43137"/>
                  </a:srgbClr>
                </a:outerShdw>
              </a:effectLst>
            </a:rPr>
            <a:t>SCAC</a:t>
          </a:r>
        </a:p>
      </dsp:txBody>
      <dsp:txXfrm>
        <a:off x="307587" y="1231444"/>
        <a:ext cx="1485163" cy="1485163"/>
      </dsp:txXfrm>
    </dsp:sp>
    <dsp:sp modelId="{493F2419-7749-4A5B-A264-F433407564B4}">
      <dsp:nvSpPr>
        <dsp:cNvPr id="0" name=""/>
        <dsp:cNvSpPr/>
      </dsp:nvSpPr>
      <dsp:spPr>
        <a:xfrm>
          <a:off x="6661176" y="144052"/>
          <a:ext cx="4230206" cy="3671919"/>
        </a:xfrm>
        <a:prstGeom prst="rightArrow">
          <a:avLst>
            <a:gd name="adj1" fmla="val 70000"/>
            <a:gd name="adj2" fmla="val 5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100000"/>
            </a:lnSpc>
            <a:spcBef>
              <a:spcPct val="0"/>
            </a:spcBef>
            <a:spcAft>
              <a:spcPct val="15000"/>
            </a:spcAft>
            <a:buChar char="•"/>
          </a:pPr>
          <a:r>
            <a:rPr lang="en-US" sz="1400" kern="1200" dirty="0"/>
            <a:t>Study/discussion</a:t>
          </a:r>
        </a:p>
        <a:p>
          <a:pPr marL="114300" lvl="1" indent="-114300" algn="l" defTabSz="622300">
            <a:lnSpc>
              <a:spcPct val="100000"/>
            </a:lnSpc>
            <a:spcBef>
              <a:spcPct val="0"/>
            </a:spcBef>
            <a:spcAft>
              <a:spcPct val="15000"/>
            </a:spcAft>
            <a:buChar char="•"/>
          </a:pPr>
          <a:r>
            <a:rPr lang="en-US" sz="1400" kern="1200" dirty="0"/>
            <a:t>Preliminary order issued on Feb. 6, 2024</a:t>
          </a:r>
        </a:p>
        <a:p>
          <a:pPr marL="114300" lvl="1" indent="-114300" algn="l" defTabSz="622300">
            <a:lnSpc>
              <a:spcPct val="100000"/>
            </a:lnSpc>
            <a:spcBef>
              <a:spcPct val="0"/>
            </a:spcBef>
            <a:spcAft>
              <a:spcPct val="15000"/>
            </a:spcAft>
            <a:buChar char="•"/>
          </a:pPr>
          <a:r>
            <a:rPr lang="en-US" sz="1400" kern="1200" dirty="0"/>
            <a:t>Public-comment period ended May 1, 2024</a:t>
          </a:r>
        </a:p>
        <a:p>
          <a:pPr marL="114300" lvl="1" indent="-114300" algn="l" defTabSz="622300">
            <a:lnSpc>
              <a:spcPct val="100000"/>
            </a:lnSpc>
            <a:spcBef>
              <a:spcPct val="0"/>
            </a:spcBef>
            <a:spcAft>
              <a:spcPct val="15000"/>
            </a:spcAft>
            <a:buChar char="•"/>
          </a:pPr>
          <a:r>
            <a:rPr lang="en-US" sz="1400" kern="1200" dirty="0"/>
            <a:t>Revisions and final order (summer 2024)</a:t>
          </a:r>
        </a:p>
        <a:p>
          <a:pPr marL="114300" lvl="1" indent="-114300" algn="l" defTabSz="622300">
            <a:lnSpc>
              <a:spcPct val="100000"/>
            </a:lnSpc>
            <a:spcBef>
              <a:spcPct val="0"/>
            </a:spcBef>
            <a:spcAft>
              <a:spcPct val="15000"/>
            </a:spcAft>
            <a:buChar char="•"/>
          </a:pPr>
          <a:r>
            <a:rPr lang="en-US" sz="1400" kern="1200" dirty="0"/>
            <a:t>Effective Sept. 1, 2024</a:t>
          </a:r>
        </a:p>
      </dsp:txBody>
      <dsp:txXfrm>
        <a:off x="7718727" y="694840"/>
        <a:ext cx="2062225" cy="2570343"/>
      </dsp:txXfrm>
    </dsp:sp>
    <dsp:sp modelId="{C4C129DA-5EB3-41A4-BB29-946258730D66}">
      <dsp:nvSpPr>
        <dsp:cNvPr id="0" name=""/>
        <dsp:cNvSpPr/>
      </dsp:nvSpPr>
      <dsp:spPr>
        <a:xfrm>
          <a:off x="5625772" y="929843"/>
          <a:ext cx="2100337" cy="210033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effectLst>
                <a:outerShdw blurRad="38100" dist="38100" dir="2700000" algn="tl">
                  <a:srgbClr val="000000">
                    <a:alpha val="43137"/>
                  </a:srgbClr>
                </a:outerShdw>
              </a:effectLst>
            </a:rPr>
            <a:t>SCOTX</a:t>
          </a:r>
        </a:p>
      </dsp:txBody>
      <dsp:txXfrm>
        <a:off x="5933359" y="1237430"/>
        <a:ext cx="1485163" cy="14851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9FD-5C22-45B5-BB22-A701B28CE545}">
      <dsp:nvSpPr>
        <dsp:cNvPr id="0" name=""/>
        <dsp:cNvSpPr/>
      </dsp:nvSpPr>
      <dsp:spPr>
        <a:xfrm>
          <a:off x="2938" y="4816"/>
          <a:ext cx="2865388" cy="5184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What governs?</a:t>
          </a:r>
        </a:p>
      </dsp:txBody>
      <dsp:txXfrm>
        <a:off x="2938" y="4816"/>
        <a:ext cx="2865388" cy="518400"/>
      </dsp:txXfrm>
    </dsp:sp>
    <dsp:sp modelId="{4B1CF17E-0D30-46AE-A2A2-AE8A838B2A18}">
      <dsp:nvSpPr>
        <dsp:cNvPr id="0" name=""/>
        <dsp:cNvSpPr/>
      </dsp:nvSpPr>
      <dsp:spPr>
        <a:xfrm>
          <a:off x="2938" y="523216"/>
          <a:ext cx="2865388" cy="4063972"/>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TRCP governs procedures (</a:t>
          </a:r>
          <a:r>
            <a:rPr lang="en-US" sz="2100" b="1" kern="1200" dirty="0"/>
            <a:t>new TCRP 352-359</a:t>
          </a:r>
          <a:r>
            <a:rPr lang="en-US" sz="2100" kern="1200" dirty="0"/>
            <a:t>)</a:t>
          </a:r>
        </a:p>
        <a:p>
          <a:pPr marL="57150" lvl="1" indent="-57150" algn="l" defTabSz="400050">
            <a:lnSpc>
              <a:spcPct val="90000"/>
            </a:lnSpc>
            <a:spcBef>
              <a:spcPct val="0"/>
            </a:spcBef>
            <a:spcAft>
              <a:spcPct val="15000"/>
            </a:spcAft>
            <a:buChar char="•"/>
          </a:pPr>
          <a:endParaRPr lang="en-US" sz="900" kern="1200" dirty="0"/>
        </a:p>
        <a:p>
          <a:pPr marL="228600" lvl="1" indent="-228600" algn="l" defTabSz="933450">
            <a:lnSpc>
              <a:spcPct val="90000"/>
            </a:lnSpc>
            <a:spcBef>
              <a:spcPct val="0"/>
            </a:spcBef>
            <a:spcAft>
              <a:spcPct val="15000"/>
            </a:spcAft>
            <a:buChar char="•"/>
          </a:pPr>
          <a:r>
            <a:rPr lang="en-US" sz="2100" i="1" kern="1200" dirty="0"/>
            <a:t>See also </a:t>
          </a:r>
          <a:r>
            <a:rPr lang="en-US" sz="2100" kern="1200" dirty="0"/>
            <a:t>Tex. Gov’t Code Ch. 25A, parts I, II, III, VI</a:t>
          </a:r>
        </a:p>
        <a:p>
          <a:pPr marL="457200" lvl="2" indent="-228600" algn="l" defTabSz="933450">
            <a:lnSpc>
              <a:spcPct val="90000"/>
            </a:lnSpc>
            <a:spcBef>
              <a:spcPct val="0"/>
            </a:spcBef>
            <a:spcAft>
              <a:spcPct val="15000"/>
            </a:spcAft>
            <a:buFont typeface="Wingdings" panose="05000000000000000000" pitchFamily="2" charset="2"/>
            <a:buChar char="Ø"/>
          </a:pPr>
          <a:r>
            <a:rPr lang="en-US" sz="2100" kern="1200" dirty="0"/>
            <a:t>(part III controls conflicts)</a:t>
          </a:r>
        </a:p>
      </dsp:txBody>
      <dsp:txXfrm>
        <a:off x="2938" y="523216"/>
        <a:ext cx="2865388" cy="4063972"/>
      </dsp:txXfrm>
    </dsp:sp>
    <dsp:sp modelId="{30752B44-F54B-4622-BD66-FBC53BB1B164}">
      <dsp:nvSpPr>
        <dsp:cNvPr id="0" name=""/>
        <dsp:cNvSpPr/>
      </dsp:nvSpPr>
      <dsp:spPr>
        <a:xfrm>
          <a:off x="3269481" y="4816"/>
          <a:ext cx="2865388" cy="518400"/>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Rules on fees</a:t>
          </a:r>
        </a:p>
      </dsp:txBody>
      <dsp:txXfrm>
        <a:off x="3269481" y="4816"/>
        <a:ext cx="2865388" cy="518400"/>
      </dsp:txXfrm>
    </dsp:sp>
    <dsp:sp modelId="{E39494F7-B0C4-47F7-AE62-54115051B870}">
      <dsp:nvSpPr>
        <dsp:cNvPr id="0" name=""/>
        <dsp:cNvSpPr/>
      </dsp:nvSpPr>
      <dsp:spPr>
        <a:xfrm>
          <a:off x="3269481" y="523216"/>
          <a:ext cx="2865388" cy="4063972"/>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 tIns="32004" rIns="42672" bIns="48006" numCol="1" spcCol="1270" anchor="t" anchorCtr="0">
          <a:noAutofit/>
        </a:bodyPr>
        <a:lstStyle/>
        <a:p>
          <a:pPr marL="228600" lvl="1" indent="-228600" algn="l" defTabSz="933450">
            <a:lnSpc>
              <a:spcPct val="90000"/>
            </a:lnSpc>
            <a:spcBef>
              <a:spcPct val="0"/>
            </a:spcBef>
            <a:spcAft>
              <a:spcPct val="15000"/>
            </a:spcAft>
            <a:buChar char="•"/>
          </a:pPr>
          <a:r>
            <a:rPr lang="en-US" sz="2100" kern="1200" dirty="0"/>
            <a:t>Office of Court Administration to publish fee schedule (SCAC deferred for lack of data)</a:t>
          </a:r>
        </a:p>
        <a:p>
          <a:pPr marL="57150" lvl="1" indent="-57150" algn="l" defTabSz="266700">
            <a:lnSpc>
              <a:spcPct val="90000"/>
            </a:lnSpc>
            <a:spcBef>
              <a:spcPct val="0"/>
            </a:spcBef>
            <a:spcAft>
              <a:spcPct val="15000"/>
            </a:spcAft>
            <a:buChar char="•"/>
          </a:pPr>
          <a:endParaRPr lang="en-US" sz="600" kern="1200" dirty="0"/>
        </a:p>
        <a:p>
          <a:pPr marL="228600" lvl="1" indent="-228600" algn="l" defTabSz="933450">
            <a:lnSpc>
              <a:spcPct val="90000"/>
            </a:lnSpc>
            <a:spcBef>
              <a:spcPct val="0"/>
            </a:spcBef>
            <a:spcAft>
              <a:spcPct val="15000"/>
            </a:spcAft>
            <a:buChar char="•"/>
          </a:pPr>
          <a:r>
            <a:rPr lang="en-US" sz="2100" kern="1200" dirty="0"/>
            <a:t>Bus. Ct. </a:t>
          </a:r>
          <a:r>
            <a:rPr lang="en-US" sz="2100" b="1" kern="1200" dirty="0"/>
            <a:t>must waive fees</a:t>
          </a:r>
          <a:r>
            <a:rPr lang="en-US" sz="2100" kern="1200" dirty="0"/>
            <a:t> for inability to afford payment of costs (Rule 145); </a:t>
          </a:r>
          <a:r>
            <a:rPr lang="en-US" sz="2100" b="1" kern="1200" dirty="0"/>
            <a:t>may waive fees</a:t>
          </a:r>
          <a:r>
            <a:rPr lang="en-US" sz="2100" kern="1200" dirty="0"/>
            <a:t> “in the interest of justice”</a:t>
          </a:r>
        </a:p>
      </dsp:txBody>
      <dsp:txXfrm>
        <a:off x="3269481" y="523216"/>
        <a:ext cx="2865388" cy="4063972"/>
      </dsp:txXfrm>
    </dsp:sp>
    <dsp:sp modelId="{24EA3937-80A6-484D-A734-82B96D24DD64}">
      <dsp:nvSpPr>
        <dsp:cNvPr id="0" name=""/>
        <dsp:cNvSpPr/>
      </dsp:nvSpPr>
      <dsp:spPr>
        <a:xfrm>
          <a:off x="6536024" y="4816"/>
          <a:ext cx="2865388" cy="518400"/>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Written opinions</a:t>
          </a:r>
        </a:p>
      </dsp:txBody>
      <dsp:txXfrm>
        <a:off x="6536024" y="4816"/>
        <a:ext cx="2865388" cy="518400"/>
      </dsp:txXfrm>
    </dsp:sp>
    <dsp:sp modelId="{2C6B8BB3-EA9E-4E20-B598-D79ADC7030C7}">
      <dsp:nvSpPr>
        <dsp:cNvPr id="0" name=""/>
        <dsp:cNvSpPr/>
      </dsp:nvSpPr>
      <dsp:spPr>
        <a:xfrm>
          <a:off x="6536024" y="523216"/>
          <a:ext cx="2865388" cy="4063972"/>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Required</a:t>
          </a:r>
          <a:r>
            <a:rPr lang="en-US" sz="1900" b="0" kern="1200" dirty="0"/>
            <a:t> “in connection with a dispositive ruling”/ request of “a party”/issue important to state’s jurisprudence (regardless of request)</a:t>
          </a:r>
          <a:endParaRPr lang="en-US" sz="1900" b="1" kern="1200" dirty="0"/>
        </a:p>
        <a:p>
          <a:pPr marL="57150" lvl="1" indent="-57150" algn="l" defTabSz="266700">
            <a:lnSpc>
              <a:spcPct val="90000"/>
            </a:lnSpc>
            <a:spcBef>
              <a:spcPct val="0"/>
            </a:spcBef>
            <a:spcAft>
              <a:spcPct val="15000"/>
            </a:spcAft>
            <a:buChar char="•"/>
          </a:pPr>
          <a:endParaRPr lang="en-US" sz="600" b="1" kern="1200" dirty="0"/>
        </a:p>
        <a:p>
          <a:pPr marL="171450" lvl="1" indent="-171450" algn="l" defTabSz="844550">
            <a:lnSpc>
              <a:spcPct val="90000"/>
            </a:lnSpc>
            <a:spcBef>
              <a:spcPct val="0"/>
            </a:spcBef>
            <a:spcAft>
              <a:spcPct val="15000"/>
            </a:spcAft>
            <a:buChar char="•"/>
          </a:pPr>
          <a:r>
            <a:rPr lang="en-US" sz="1900" b="1" kern="1200" dirty="0"/>
            <a:t>Permitted </a:t>
          </a:r>
          <a:r>
            <a:rPr lang="en-US" sz="1900" b="0" kern="1200" dirty="0"/>
            <a:t>“in connection with any order”</a:t>
          </a:r>
        </a:p>
      </dsp:txBody>
      <dsp:txXfrm>
        <a:off x="6536024" y="523216"/>
        <a:ext cx="2865388" cy="4063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529FD-5C22-45B5-BB22-A701B28CE545}">
      <dsp:nvSpPr>
        <dsp:cNvPr id="0" name=""/>
        <dsp:cNvSpPr/>
      </dsp:nvSpPr>
      <dsp:spPr>
        <a:xfrm>
          <a:off x="0" y="265339"/>
          <a:ext cx="9404723" cy="7200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Pleading Standards</a:t>
          </a:r>
        </a:p>
      </dsp:txBody>
      <dsp:txXfrm>
        <a:off x="0" y="265339"/>
        <a:ext cx="9404723" cy="720000"/>
      </dsp:txXfrm>
    </dsp:sp>
    <dsp:sp modelId="{4B1CF17E-0D30-46AE-A2A2-AE8A838B2A18}">
      <dsp:nvSpPr>
        <dsp:cNvPr id="0" name=""/>
        <dsp:cNvSpPr/>
      </dsp:nvSpPr>
      <dsp:spPr>
        <a:xfrm>
          <a:off x="0" y="985339"/>
          <a:ext cx="9404723" cy="377437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FontTx/>
            <a:buNone/>
          </a:pPr>
          <a:r>
            <a:rPr lang="en-US" sz="2500" b="1" kern="1200" dirty="0"/>
            <a:t>TRCP Rule 354</a:t>
          </a:r>
        </a:p>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r>
            <a:rPr lang="en-US" sz="2500" kern="1200" dirty="0"/>
            <a:t>originally filed actions (petition/counterclaim/cross-claim, third-party claim) “must, in addition to pleading requirements specified in Part II, </a:t>
          </a:r>
          <a:r>
            <a:rPr lang="en-US" sz="2500" b="1" kern="1200" dirty="0"/>
            <a:t>plead facts to establish the business court’s authority to hear the action.”</a:t>
          </a:r>
          <a:endParaRPr lang="en-US" sz="2500" kern="1200" dirty="0"/>
        </a:p>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r>
            <a:rPr lang="en-US" sz="2500" kern="1200" dirty="0"/>
            <a:t>original petition “</a:t>
          </a:r>
          <a:r>
            <a:rPr lang="en-US" sz="2500" b="1" kern="1200" dirty="0"/>
            <a:t>must also plead facts to establish venue in a county in an operating division of the business court.”</a:t>
          </a:r>
          <a:endParaRPr lang="en-US" sz="2500" kern="1200" dirty="0"/>
        </a:p>
      </dsp:txBody>
      <dsp:txXfrm>
        <a:off x="0" y="985339"/>
        <a:ext cx="9404723" cy="37743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28BA7-517D-4879-B04A-6F293F6F644F}">
      <dsp:nvSpPr>
        <dsp:cNvPr id="0" name=""/>
        <dsp:cNvSpPr/>
      </dsp:nvSpPr>
      <dsp:spPr>
        <a:xfrm>
          <a:off x="0" y="153200"/>
          <a:ext cx="8946541" cy="748800"/>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Asserting Venue &amp; “Authority” Challenges</a:t>
          </a:r>
        </a:p>
      </dsp:txBody>
      <dsp:txXfrm>
        <a:off x="0" y="153200"/>
        <a:ext cx="8946541" cy="748800"/>
      </dsp:txXfrm>
    </dsp:sp>
    <dsp:sp modelId="{5E58E1FF-E0F7-411A-9AC3-C9AD2B2F013C}">
      <dsp:nvSpPr>
        <dsp:cNvPr id="0" name=""/>
        <dsp:cNvSpPr/>
      </dsp:nvSpPr>
      <dsp:spPr>
        <a:xfrm>
          <a:off x="0" y="902000"/>
          <a:ext cx="8946541" cy="3140279"/>
        </a:xfrm>
        <a:prstGeom prst="rect">
          <a:avLst/>
        </a:prstGeom>
        <a:solidFill>
          <a:schemeClr val="accent3">
            <a:alpha val="90000"/>
            <a:tint val="40000"/>
            <a:hueOff val="0"/>
            <a:satOff val="0"/>
            <a:lumOff val="0"/>
            <a:alphaOff val="0"/>
          </a:schemeClr>
        </a:solidFill>
        <a:ln w="19050"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FontTx/>
            <a:buNone/>
          </a:pPr>
          <a:r>
            <a:rPr lang="en-US" sz="2600" b="1" kern="1200" dirty="0"/>
            <a:t>TRCP 354</a:t>
          </a:r>
        </a:p>
        <a:p>
          <a:pPr marL="228600" lvl="1" indent="-228600" algn="l" defTabSz="1155700">
            <a:lnSpc>
              <a:spcPct val="90000"/>
            </a:lnSpc>
            <a:spcBef>
              <a:spcPct val="0"/>
            </a:spcBef>
            <a:spcAft>
              <a:spcPct val="15000"/>
            </a:spcAft>
            <a:buChar char="•"/>
          </a:pPr>
          <a:endParaRPr lang="en-US" sz="2600" kern="1200" dirty="0"/>
        </a:p>
        <a:p>
          <a:pPr marL="228600" lvl="1" indent="-228600" algn="l" defTabSz="1155700">
            <a:lnSpc>
              <a:spcPct val="90000"/>
            </a:lnSpc>
            <a:spcBef>
              <a:spcPct val="0"/>
            </a:spcBef>
            <a:spcAft>
              <a:spcPct val="15000"/>
            </a:spcAft>
            <a:buChar char="•"/>
          </a:pPr>
          <a:r>
            <a:rPr lang="en-US" sz="2600" b="1" kern="1200" dirty="0"/>
            <a:t>Venue Challenges</a:t>
          </a:r>
          <a:r>
            <a:rPr lang="en-US" sz="2600" kern="1200" dirty="0"/>
            <a:t>: must comply with Rules 86 &amp; 87</a:t>
          </a:r>
        </a:p>
        <a:p>
          <a:pPr marL="228600" lvl="1" indent="-228600" algn="l" defTabSz="1155700">
            <a:lnSpc>
              <a:spcPct val="90000"/>
            </a:lnSpc>
            <a:spcBef>
              <a:spcPct val="0"/>
            </a:spcBef>
            <a:spcAft>
              <a:spcPct val="15000"/>
            </a:spcAft>
            <a:buChar char="•"/>
          </a:pPr>
          <a:endParaRPr lang="en-US" sz="2600" kern="1200" dirty="0"/>
        </a:p>
        <a:p>
          <a:pPr marL="228600" lvl="1" indent="-228600" algn="l" defTabSz="1155700">
            <a:lnSpc>
              <a:spcPct val="90000"/>
            </a:lnSpc>
            <a:spcBef>
              <a:spcPct val="0"/>
            </a:spcBef>
            <a:spcAft>
              <a:spcPct val="15000"/>
            </a:spcAft>
            <a:buChar char="•"/>
          </a:pPr>
          <a:r>
            <a:rPr lang="en-US" sz="2600" b="1" kern="1200" dirty="0"/>
            <a:t>Authority Challenges </a:t>
          </a:r>
          <a:r>
            <a:rPr lang="en-US" sz="2600" b="0" kern="1200" dirty="0"/>
            <a:t>– motion challenging “the business court’s authority to hear an action must be filed within </a:t>
          </a:r>
          <a:r>
            <a:rPr lang="en-US" sz="2600" b="1" kern="1200" dirty="0"/>
            <a:t>30 days</a:t>
          </a:r>
          <a:r>
            <a:rPr lang="en-US" sz="2600" b="0" kern="1200" dirty="0"/>
            <a:t> of movant’s appearance.”</a:t>
          </a:r>
          <a:endParaRPr lang="en-US" sz="2600" kern="1200" dirty="0"/>
        </a:p>
      </dsp:txBody>
      <dsp:txXfrm>
        <a:off x="0" y="902000"/>
        <a:ext cx="8946541" cy="31402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C6C4B-6162-45BD-BA33-A9272AA179D9}">
      <dsp:nvSpPr>
        <dsp:cNvPr id="0" name=""/>
        <dsp:cNvSpPr/>
      </dsp:nvSpPr>
      <dsp:spPr>
        <a:xfrm>
          <a:off x="0" y="799"/>
          <a:ext cx="8946541" cy="1065600"/>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Resolving Venue &amp; “Authority” Challenges</a:t>
          </a:r>
        </a:p>
      </dsp:txBody>
      <dsp:txXfrm>
        <a:off x="0" y="799"/>
        <a:ext cx="8946541" cy="1065600"/>
      </dsp:txXfrm>
    </dsp:sp>
    <dsp:sp modelId="{30A4A672-D8F0-452A-8C6D-CDBD22019C91}">
      <dsp:nvSpPr>
        <dsp:cNvPr id="0" name=""/>
        <dsp:cNvSpPr/>
      </dsp:nvSpPr>
      <dsp:spPr>
        <a:xfrm>
          <a:off x="0" y="1066399"/>
          <a:ext cx="8946541" cy="3453210"/>
        </a:xfrm>
        <a:prstGeom prst="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171450" lvl="1" indent="-171450" algn="ctr" defTabSz="800100">
            <a:lnSpc>
              <a:spcPct val="90000"/>
            </a:lnSpc>
            <a:spcBef>
              <a:spcPct val="0"/>
            </a:spcBef>
            <a:spcAft>
              <a:spcPct val="15000"/>
            </a:spcAft>
            <a:buFontTx/>
            <a:buNone/>
          </a:pPr>
          <a:endParaRPr lang="en-US" sz="1800" b="1" kern="1200" dirty="0"/>
        </a:p>
        <a:p>
          <a:pPr marL="171450" lvl="1" indent="-171450" algn="l" defTabSz="800100">
            <a:lnSpc>
              <a:spcPct val="90000"/>
            </a:lnSpc>
            <a:spcBef>
              <a:spcPct val="0"/>
            </a:spcBef>
            <a:spcAft>
              <a:spcPct val="15000"/>
            </a:spcAft>
            <a:buChar char="•"/>
          </a:pPr>
          <a:r>
            <a:rPr lang="en-US" sz="1800" b="1" kern="1200" dirty="0"/>
            <a:t>Venue Challenges -</a:t>
          </a:r>
          <a:r>
            <a:rPr lang="en-US" sz="1800" kern="1200" dirty="0"/>
            <a:t> if business court determines upon motion that its geographic territory does not include a county of proper venue, court must: (A) transfer to operating division of the court that includes county of proper venue or (B) if no operating division of proper venue, at the filing party’s request, transfer to a district court or county court in county of proper venue.</a:t>
          </a:r>
        </a:p>
        <a:p>
          <a:pPr marL="57150" lvl="1" indent="-57150" algn="l" defTabSz="355600">
            <a:lnSpc>
              <a:spcPct val="90000"/>
            </a:lnSpc>
            <a:spcBef>
              <a:spcPct val="0"/>
            </a:spcBef>
            <a:spcAft>
              <a:spcPct val="15000"/>
            </a:spcAft>
            <a:buChar char="•"/>
          </a:pPr>
          <a:endParaRPr lang="en-US" sz="800" kern="1200" dirty="0"/>
        </a:p>
        <a:p>
          <a:pPr marL="171450" lvl="1" indent="-171450" algn="l" defTabSz="800100">
            <a:lnSpc>
              <a:spcPct val="90000"/>
            </a:lnSpc>
            <a:spcBef>
              <a:spcPct val="0"/>
            </a:spcBef>
            <a:spcAft>
              <a:spcPct val="15000"/>
            </a:spcAft>
            <a:buChar char="•"/>
          </a:pPr>
          <a:r>
            <a:rPr lang="en-US" sz="1800" b="1" kern="1200" dirty="0"/>
            <a:t>Authority Challenges </a:t>
          </a:r>
          <a:r>
            <a:rPr lang="en-US" sz="1800" b="0" kern="1200" dirty="0"/>
            <a:t>– if business court determines that it lacks authority to hear the action</a:t>
          </a:r>
          <a:endParaRPr lang="en-US" sz="1800" kern="1200" dirty="0"/>
        </a:p>
        <a:p>
          <a:pPr marL="342900" lvl="2" indent="-171450" algn="l" defTabSz="800100">
            <a:lnSpc>
              <a:spcPct val="90000"/>
            </a:lnSpc>
            <a:spcBef>
              <a:spcPct val="0"/>
            </a:spcBef>
            <a:spcAft>
              <a:spcPct val="15000"/>
            </a:spcAft>
            <a:buFontTx/>
            <a:buNone/>
          </a:pPr>
          <a:r>
            <a:rPr lang="en-US" sz="1800" b="0" kern="1200" dirty="0"/>
            <a:t>(A) </a:t>
          </a:r>
          <a:r>
            <a:rPr lang="en-US" sz="1800" b="1" kern="1200" dirty="0"/>
            <a:t>if on court’s own initiative</a:t>
          </a:r>
          <a:r>
            <a:rPr lang="en-US" sz="1800" b="0" kern="1200" dirty="0"/>
            <a:t>, must provide 10 days’ notice of intent to transfer or dismiss &amp; provide an opportunity to hear objections; and</a:t>
          </a:r>
          <a:endParaRPr lang="en-US" sz="1800" kern="1200" dirty="0"/>
        </a:p>
        <a:p>
          <a:pPr marL="342900" lvl="2" indent="-171450" algn="l" defTabSz="800100">
            <a:lnSpc>
              <a:spcPct val="90000"/>
            </a:lnSpc>
            <a:spcBef>
              <a:spcPct val="0"/>
            </a:spcBef>
            <a:spcAft>
              <a:spcPct val="15000"/>
            </a:spcAft>
            <a:buFontTx/>
            <a:buNone/>
          </a:pPr>
          <a:r>
            <a:rPr lang="en-US" sz="1800" b="0" kern="1200" dirty="0"/>
            <a:t>(B) </a:t>
          </a:r>
          <a:r>
            <a:rPr lang="en-US" sz="1800" b="1" kern="1200" dirty="0"/>
            <a:t>if on party request, </a:t>
          </a:r>
          <a:r>
            <a:rPr lang="en-US" sz="1800" b="0" kern="1200" dirty="0"/>
            <a:t>transfer action to district court/county court in county of proper venue</a:t>
          </a:r>
          <a:r>
            <a:rPr lang="en-US" sz="1800" b="1" kern="1200" dirty="0"/>
            <a:t> or </a:t>
          </a:r>
          <a:r>
            <a:rPr lang="en-US" sz="1800" b="0" kern="1200" dirty="0"/>
            <a:t>dismiss the action without prejudice to parties’ claims. </a:t>
          </a:r>
        </a:p>
      </dsp:txBody>
      <dsp:txXfrm>
        <a:off x="0" y="1066399"/>
        <a:ext cx="8946541" cy="34532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C6C4B-6162-45BD-BA33-A9272AA179D9}">
      <dsp:nvSpPr>
        <dsp:cNvPr id="0" name=""/>
        <dsp:cNvSpPr/>
      </dsp:nvSpPr>
      <dsp:spPr>
        <a:xfrm>
          <a:off x="0" y="192792"/>
          <a:ext cx="8946541" cy="662400"/>
        </a:xfrm>
        <a:prstGeom prst="rect">
          <a:avLst/>
        </a:prstGeom>
        <a:solidFill>
          <a:schemeClr val="accent4"/>
        </a:soli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Removal</a:t>
          </a:r>
        </a:p>
      </dsp:txBody>
      <dsp:txXfrm>
        <a:off x="0" y="192792"/>
        <a:ext cx="8946541" cy="662400"/>
      </dsp:txXfrm>
    </dsp:sp>
    <dsp:sp modelId="{30A4A672-D8F0-452A-8C6D-CDBD22019C91}">
      <dsp:nvSpPr>
        <dsp:cNvPr id="0" name=""/>
        <dsp:cNvSpPr/>
      </dsp:nvSpPr>
      <dsp:spPr>
        <a:xfrm>
          <a:off x="0" y="855192"/>
          <a:ext cx="8946541" cy="3472424"/>
        </a:xfrm>
        <a:prstGeom prst="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FontTx/>
            <a:buNone/>
          </a:pPr>
          <a:r>
            <a:rPr lang="en-US" sz="2300" b="1" kern="1200" dirty="0"/>
            <a:t>TRCP 355</a:t>
          </a:r>
        </a:p>
        <a:p>
          <a:pPr marL="228600" lvl="1" indent="-228600" algn="ctr" defTabSz="1022350">
            <a:lnSpc>
              <a:spcPct val="90000"/>
            </a:lnSpc>
            <a:spcBef>
              <a:spcPct val="0"/>
            </a:spcBef>
            <a:spcAft>
              <a:spcPct val="15000"/>
            </a:spcAft>
            <a:buFontTx/>
            <a:buNone/>
          </a:pPr>
          <a:endParaRPr lang="en-US" sz="2300" b="1" kern="1200" dirty="0"/>
        </a:p>
        <a:p>
          <a:pPr marL="228600" lvl="1" indent="-228600" algn="l" defTabSz="1022350">
            <a:lnSpc>
              <a:spcPct val="90000"/>
            </a:lnSpc>
            <a:spcBef>
              <a:spcPct val="0"/>
            </a:spcBef>
            <a:spcAft>
              <a:spcPct val="15000"/>
            </a:spcAft>
            <a:buChar char="•"/>
          </a:pPr>
          <a:r>
            <a:rPr lang="en-US" sz="2300" b="1" kern="1200" dirty="0"/>
            <a:t>Removal: </a:t>
          </a:r>
          <a:r>
            <a:rPr lang="en-US" sz="2300" b="0" kern="1200" dirty="0"/>
            <a:t>party to action originally filed in district ct./county ct. may remove by filing notice of removal with court from which removal is sought &amp; business court</a:t>
          </a:r>
          <a:endParaRPr lang="en-US" sz="2300" kern="1200" dirty="0"/>
        </a:p>
        <a:p>
          <a:pPr marL="228600" lvl="1" indent="-228600" algn="l" defTabSz="1022350">
            <a:lnSpc>
              <a:spcPct val="90000"/>
            </a:lnSpc>
            <a:spcBef>
              <a:spcPct val="0"/>
            </a:spcBef>
            <a:spcAft>
              <a:spcPct val="15000"/>
            </a:spcAft>
            <a:buChar char="•"/>
          </a:pPr>
          <a:endParaRPr lang="en-US" sz="2300" b="1" kern="1200" dirty="0"/>
        </a:p>
        <a:p>
          <a:pPr marL="228600" lvl="1" indent="-228600" algn="l" defTabSz="1022350">
            <a:lnSpc>
              <a:spcPct val="90000"/>
            </a:lnSpc>
            <a:spcBef>
              <a:spcPct val="0"/>
            </a:spcBef>
            <a:spcAft>
              <a:spcPct val="15000"/>
            </a:spcAft>
            <a:buChar char="•"/>
          </a:pPr>
          <a:r>
            <a:rPr lang="en-US" sz="2300" b="1" kern="1200" dirty="0"/>
            <a:t>notice must</a:t>
          </a:r>
          <a:r>
            <a:rPr lang="en-US" sz="2300" b="0" kern="1200" dirty="0"/>
            <a:t> state whether all parties agree; plead facts to establish authority &amp; venue; contain copy of docket sheet and all “process, pleadings, and orders in the action.”</a:t>
          </a:r>
          <a:endParaRPr lang="en-US" sz="2300" b="1" kern="1200" dirty="0"/>
        </a:p>
      </dsp:txBody>
      <dsp:txXfrm>
        <a:off x="0" y="855192"/>
        <a:ext cx="8946541" cy="34724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C6C4B-6162-45BD-BA33-A9272AA179D9}">
      <dsp:nvSpPr>
        <dsp:cNvPr id="0" name=""/>
        <dsp:cNvSpPr/>
      </dsp:nvSpPr>
      <dsp:spPr>
        <a:xfrm>
          <a:off x="0" y="92998"/>
          <a:ext cx="8946541" cy="628663"/>
        </a:xfrm>
        <a:prstGeom prst="rect">
          <a:avLst/>
        </a:prstGeom>
        <a:solidFill>
          <a:schemeClr val="accent4"/>
        </a:soli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latin typeface="Century Gothic" panose="020B0502020202020204"/>
              <a:ea typeface="+mn-ea"/>
              <a:cs typeface="+mn-cs"/>
            </a:rPr>
            <a:t>Removal</a:t>
          </a:r>
        </a:p>
      </dsp:txBody>
      <dsp:txXfrm>
        <a:off x="0" y="92998"/>
        <a:ext cx="8946541" cy="628663"/>
      </dsp:txXfrm>
    </dsp:sp>
    <dsp:sp modelId="{30A4A672-D8F0-452A-8C6D-CDBD22019C91}">
      <dsp:nvSpPr>
        <dsp:cNvPr id="0" name=""/>
        <dsp:cNvSpPr/>
      </dsp:nvSpPr>
      <dsp:spPr>
        <a:xfrm>
          <a:off x="0" y="721661"/>
          <a:ext cx="8946541" cy="3705750"/>
        </a:xfrm>
        <a:prstGeom prst="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FontTx/>
            <a:buNone/>
          </a:pPr>
          <a:r>
            <a:rPr lang="en-US" sz="1500" b="1" kern="1200" dirty="0"/>
            <a:t>TRCP 355</a:t>
          </a:r>
        </a:p>
        <a:p>
          <a:pPr marL="114300" lvl="1" indent="-114300" algn="l" defTabSz="666750">
            <a:lnSpc>
              <a:spcPct val="90000"/>
            </a:lnSpc>
            <a:spcBef>
              <a:spcPct val="0"/>
            </a:spcBef>
            <a:spcAft>
              <a:spcPct val="15000"/>
            </a:spcAft>
            <a:buFontTx/>
            <a:buNone/>
          </a:pPr>
          <a:r>
            <a:rPr lang="en-US" sz="1500" b="1" kern="1200" dirty="0"/>
            <a:t>Deadlines -</a:t>
          </a:r>
        </a:p>
        <a:p>
          <a:pPr marL="114300" lvl="1" indent="-114300" algn="l" defTabSz="666750">
            <a:lnSpc>
              <a:spcPct val="90000"/>
            </a:lnSpc>
            <a:spcBef>
              <a:spcPct val="0"/>
            </a:spcBef>
            <a:spcAft>
              <a:spcPct val="15000"/>
            </a:spcAft>
            <a:buFont typeface="Arial" panose="020B0604020202020204" pitchFamily="34" charset="0"/>
            <a:buChar char="•"/>
          </a:pPr>
          <a:r>
            <a:rPr lang="en-US" sz="1500" b="1" kern="1200" dirty="0"/>
            <a:t>When agreed: </a:t>
          </a:r>
          <a:r>
            <a:rPr lang="en-US" sz="1500" b="0" kern="1200" dirty="0"/>
            <a:t>“at any time during the pendency of the action”</a:t>
          </a:r>
        </a:p>
        <a:p>
          <a:pPr marL="114300" lvl="1" indent="-114300" algn="l" defTabSz="666750">
            <a:lnSpc>
              <a:spcPct val="90000"/>
            </a:lnSpc>
            <a:spcBef>
              <a:spcPct val="0"/>
            </a:spcBef>
            <a:spcAft>
              <a:spcPct val="15000"/>
            </a:spcAft>
            <a:buFont typeface="Arial" panose="020B0604020202020204" pitchFamily="34" charset="0"/>
            <a:buChar char="•"/>
          </a:pPr>
          <a:r>
            <a:rPr lang="en-US" sz="1500" b="1" kern="1200" dirty="0"/>
            <a:t>When not agreed: </a:t>
          </a:r>
          <a:r>
            <a:rPr lang="en-US" sz="1500" b="0" kern="1200" dirty="0"/>
            <a:t>notice of removal must be filed</a:t>
          </a:r>
          <a:endParaRPr lang="en-US" sz="1500" b="1" kern="1200" dirty="0"/>
        </a:p>
        <a:p>
          <a:pPr marL="228600" lvl="2" indent="-114300" algn="l" defTabSz="666750">
            <a:lnSpc>
              <a:spcPct val="90000"/>
            </a:lnSpc>
            <a:spcBef>
              <a:spcPct val="0"/>
            </a:spcBef>
            <a:spcAft>
              <a:spcPct val="15000"/>
            </a:spcAft>
            <a:buFont typeface="+mj-lt"/>
            <a:buAutoNum type="alphaUcPeriod"/>
          </a:pPr>
          <a:r>
            <a:rPr lang="en-US" sz="1500" b="0" kern="1200" dirty="0"/>
            <a:t> within 30 days after the date the party requesting removal of the action discovered, or reasonably should have discovered, facts establishing the business court’s authority to hear the action; or</a:t>
          </a:r>
          <a:endParaRPr lang="en-US" sz="1500" b="1" kern="1200" dirty="0"/>
        </a:p>
        <a:p>
          <a:pPr marL="228600" lvl="2" indent="-114300" algn="l" defTabSz="666750">
            <a:lnSpc>
              <a:spcPct val="90000"/>
            </a:lnSpc>
            <a:spcBef>
              <a:spcPct val="0"/>
            </a:spcBef>
            <a:spcAft>
              <a:spcPct val="15000"/>
            </a:spcAft>
            <a:buFont typeface="+mj-lt"/>
            <a:buAutoNum type="alphaUcPeriod"/>
          </a:pPr>
          <a:r>
            <a:rPr lang="en-US" sz="1500" b="0" kern="1200" dirty="0"/>
            <a:t>if an application for temporary injunction is pending on date that party requesting removal discovers facts under subsection A, above, within 30 days after the date the application is granted/denied/denied by operation of law.</a:t>
          </a:r>
        </a:p>
        <a:p>
          <a:pPr marL="114300" lvl="1" indent="-114300" algn="l" defTabSz="666750">
            <a:lnSpc>
              <a:spcPct val="90000"/>
            </a:lnSpc>
            <a:spcBef>
              <a:spcPct val="0"/>
            </a:spcBef>
            <a:spcAft>
              <a:spcPct val="15000"/>
            </a:spcAft>
            <a:buFont typeface="+mj-lt"/>
            <a:buNone/>
          </a:pPr>
          <a:endParaRPr lang="en-US" sz="1500" b="0" kern="1200" dirty="0"/>
        </a:p>
        <a:p>
          <a:pPr marL="114300" lvl="1" indent="-114300" algn="l" defTabSz="666750">
            <a:lnSpc>
              <a:spcPct val="90000"/>
            </a:lnSpc>
            <a:spcBef>
              <a:spcPct val="0"/>
            </a:spcBef>
            <a:spcAft>
              <a:spcPct val="15000"/>
            </a:spcAft>
            <a:buFont typeface="+mj-lt"/>
            <a:buNone/>
          </a:pPr>
          <a:r>
            <a:rPr lang="en-US" sz="1500" b="1" kern="1200" dirty="0"/>
            <a:t>Notice of removal to business court is not subject to due order of pleadings </a:t>
          </a:r>
          <a:r>
            <a:rPr lang="en-US" sz="1500" b="0" kern="1200" dirty="0"/>
            <a:t>(doesn’t waive venue challenge/constitute personal appearance for purposes of waiving personal jurisdiction challenge)</a:t>
          </a:r>
        </a:p>
        <a:p>
          <a:pPr marL="114300" lvl="1" indent="-114300" algn="l" defTabSz="666750">
            <a:lnSpc>
              <a:spcPct val="90000"/>
            </a:lnSpc>
            <a:spcBef>
              <a:spcPct val="0"/>
            </a:spcBef>
            <a:spcAft>
              <a:spcPct val="15000"/>
            </a:spcAft>
            <a:buChar char="•"/>
          </a:pPr>
          <a:endParaRPr lang="en-US" sz="1500" kern="1200" dirty="0"/>
        </a:p>
      </dsp:txBody>
      <dsp:txXfrm>
        <a:off x="0" y="721661"/>
        <a:ext cx="8946541" cy="37057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D9317-A77B-4F0A-9D94-209EB6671744}">
      <dsp:nvSpPr>
        <dsp:cNvPr id="0" name=""/>
        <dsp:cNvSpPr/>
      </dsp:nvSpPr>
      <dsp:spPr>
        <a:xfrm>
          <a:off x="0" y="37167"/>
          <a:ext cx="8946541" cy="604800"/>
        </a:xfrm>
        <a:prstGeom prst="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w="9525" cap="rnd" cmpd="sng" algn="ctr">
          <a:solidFill>
            <a:schemeClr val="dk2">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latin typeface="Century Gothic" panose="020B0502020202020204"/>
              <a:ea typeface="+mn-ea"/>
              <a:cs typeface="+mn-cs"/>
            </a:rPr>
            <a:t>Remand</a:t>
          </a:r>
        </a:p>
      </dsp:txBody>
      <dsp:txXfrm>
        <a:off x="0" y="37167"/>
        <a:ext cx="8946541" cy="604800"/>
      </dsp:txXfrm>
    </dsp:sp>
    <dsp:sp modelId="{9FF3B3E3-BEC3-4959-A2E6-FAA10206ED76}">
      <dsp:nvSpPr>
        <dsp:cNvPr id="0" name=""/>
        <dsp:cNvSpPr/>
      </dsp:nvSpPr>
      <dsp:spPr>
        <a:xfrm>
          <a:off x="0" y="641968"/>
          <a:ext cx="8946541" cy="3516345"/>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1" kern="1200" dirty="0"/>
            <a:t>Remand required </a:t>
          </a:r>
          <a:r>
            <a:rPr lang="en-US" sz="2000" b="0" kern="1200" dirty="0"/>
            <a:t>if business court determines, on motion or initiative, that removal was improper; action remanded to court from which it was removed. Court must provide 10 days’ notice and opportunity to hear objections</a:t>
          </a:r>
          <a:endParaRPr lang="en-US" sz="2000" b="1" kern="1200" dirty="0"/>
        </a:p>
        <a:p>
          <a:pPr marL="228600" lvl="1" indent="-228600" algn="l" defTabSz="889000">
            <a:lnSpc>
              <a:spcPct val="90000"/>
            </a:lnSpc>
            <a:spcBef>
              <a:spcPct val="0"/>
            </a:spcBef>
            <a:spcAft>
              <a:spcPct val="15000"/>
            </a:spcAft>
            <a:buFont typeface="Arial" panose="020B0604020202020204" pitchFamily="34" charset="0"/>
            <a:buChar char="•"/>
          </a:pPr>
          <a:endParaRPr lang="en-US" sz="2000" b="1"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b="1" kern="1200" dirty="0"/>
            <a:t>Motion to remand</a:t>
          </a:r>
          <a:r>
            <a:rPr lang="en-US" sz="2000" b="0" kern="1200" dirty="0"/>
            <a:t> for improper removal within 30 days after notice of removal is filed; but, if party served with process after notice of removal filed, motion to remand due 30 days after the party enters an appearance.</a:t>
          </a:r>
          <a:endParaRPr lang="en-US" sz="2000" b="1" kern="1200" dirty="0"/>
        </a:p>
        <a:p>
          <a:pPr marL="171450" lvl="1" indent="-171450" algn="l" defTabSz="844550">
            <a:lnSpc>
              <a:spcPct val="90000"/>
            </a:lnSpc>
            <a:spcBef>
              <a:spcPct val="0"/>
            </a:spcBef>
            <a:spcAft>
              <a:spcPct val="15000"/>
            </a:spcAft>
            <a:buFont typeface="Arial" panose="020B0604020202020204" pitchFamily="34" charset="0"/>
            <a:buChar char="•"/>
          </a:pPr>
          <a:endParaRPr lang="en-US" sz="1900" b="1" kern="1200" dirty="0"/>
        </a:p>
        <a:p>
          <a:pPr marL="171450" lvl="1" indent="-171450" algn="l" defTabSz="844550">
            <a:lnSpc>
              <a:spcPct val="90000"/>
            </a:lnSpc>
            <a:spcBef>
              <a:spcPct val="0"/>
            </a:spcBef>
            <a:spcAft>
              <a:spcPct val="15000"/>
            </a:spcAft>
            <a:buChar char="•"/>
          </a:pPr>
          <a:endParaRPr lang="en-US" sz="1900" kern="1200" dirty="0"/>
        </a:p>
      </dsp:txBody>
      <dsp:txXfrm>
        <a:off x="0" y="641968"/>
        <a:ext cx="8946541" cy="35163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17421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95155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11580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04186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116334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556502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58144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556306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4864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15488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879646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401244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909738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96005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1056417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146188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154761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485584D-7D79-4248-9986-4CA35242F944}" type="datetimeFigureOut">
              <a:rPr lang="en-US" smtClean="0"/>
              <a:t>5/6/2024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9590046-DA73-4BBF-84B5-C08E6F75191A}" type="slidenum">
              <a:rPr lang="en-US" smtClean="0"/>
              <a:t>‹#›</a:t>
            </a:fld>
            <a:endParaRPr lang="en-US" dirty="0"/>
          </a:p>
        </p:txBody>
      </p:sp>
    </p:spTree>
    <p:extLst>
      <p:ext uri="{BB962C8B-B14F-4D97-AF65-F5344CB8AC3E}">
        <p14:creationId xmlns:p14="http://schemas.microsoft.com/office/powerpoint/2010/main" val="71911418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5.png"/><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png"/><Relationship Id="rId7" Type="http://schemas.openxmlformats.org/officeDocument/2006/relationships/diagramLayout" Target="../diagrams/layout5.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5.xml"/><Relationship Id="rId5" Type="http://schemas.openxmlformats.org/officeDocument/2006/relationships/image" Target="../media/image5.png"/><Relationship Id="rId10" Type="http://schemas.microsoft.com/office/2007/relationships/diagramDrawing" Target="../diagrams/drawing5.xml"/><Relationship Id="rId4" Type="http://schemas.openxmlformats.org/officeDocument/2006/relationships/image" Target="../media/image4.png"/><Relationship Id="rId9" Type="http://schemas.openxmlformats.org/officeDocument/2006/relationships/diagramColors" Target="../diagrams/colors5.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png"/><Relationship Id="rId7" Type="http://schemas.openxmlformats.org/officeDocument/2006/relationships/diagramLayout" Target="../diagrams/layout6.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6.xml"/><Relationship Id="rId5" Type="http://schemas.openxmlformats.org/officeDocument/2006/relationships/image" Target="../media/image5.png"/><Relationship Id="rId10" Type="http://schemas.microsoft.com/office/2007/relationships/diagramDrawing" Target="../diagrams/drawing6.xml"/><Relationship Id="rId4" Type="http://schemas.openxmlformats.org/officeDocument/2006/relationships/image" Target="../media/image4.png"/><Relationship Id="rId9" Type="http://schemas.openxmlformats.org/officeDocument/2006/relationships/diagramColors" Target="../diagrams/colors6.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3.png"/><Relationship Id="rId7" Type="http://schemas.openxmlformats.org/officeDocument/2006/relationships/diagramLayout" Target="../diagrams/layout7.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7.xml"/><Relationship Id="rId5" Type="http://schemas.openxmlformats.org/officeDocument/2006/relationships/image" Target="../media/image5.png"/><Relationship Id="rId10" Type="http://schemas.microsoft.com/office/2007/relationships/diagramDrawing" Target="../diagrams/drawing7.xml"/><Relationship Id="rId4" Type="http://schemas.openxmlformats.org/officeDocument/2006/relationships/image" Target="../media/image4.png"/><Relationship Id="rId9" Type="http://schemas.openxmlformats.org/officeDocument/2006/relationships/diagramColors" Target="../diagrams/colors7.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3.png"/><Relationship Id="rId7" Type="http://schemas.openxmlformats.org/officeDocument/2006/relationships/diagramLayout" Target="../diagrams/layout8.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8.xml"/><Relationship Id="rId5" Type="http://schemas.openxmlformats.org/officeDocument/2006/relationships/image" Target="../media/image5.png"/><Relationship Id="rId10" Type="http://schemas.microsoft.com/office/2007/relationships/diagramDrawing" Target="../diagrams/drawing8.xml"/><Relationship Id="rId4" Type="http://schemas.openxmlformats.org/officeDocument/2006/relationships/image" Target="../media/image4.png"/><Relationship Id="rId9" Type="http://schemas.openxmlformats.org/officeDocument/2006/relationships/diagramColors" Target="../diagrams/colors8.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3.png"/><Relationship Id="rId7" Type="http://schemas.openxmlformats.org/officeDocument/2006/relationships/diagramLayout" Target="../diagrams/layout9.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9.xml"/><Relationship Id="rId5" Type="http://schemas.openxmlformats.org/officeDocument/2006/relationships/image" Target="../media/image5.png"/><Relationship Id="rId10" Type="http://schemas.microsoft.com/office/2007/relationships/diagramDrawing" Target="../diagrams/drawing9.xml"/><Relationship Id="rId4" Type="http://schemas.openxmlformats.org/officeDocument/2006/relationships/image" Target="../media/image4.png"/><Relationship Id="rId9" Type="http://schemas.openxmlformats.org/officeDocument/2006/relationships/diagramColors" Target="../diagrams/colors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3.png"/><Relationship Id="rId7" Type="http://schemas.openxmlformats.org/officeDocument/2006/relationships/diagramLayout" Target="../diagrams/layout10.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10.xml"/><Relationship Id="rId5" Type="http://schemas.openxmlformats.org/officeDocument/2006/relationships/image" Target="../media/image5.png"/><Relationship Id="rId10" Type="http://schemas.microsoft.com/office/2007/relationships/diagramDrawing" Target="../diagrams/drawing10.xml"/><Relationship Id="rId4" Type="http://schemas.openxmlformats.org/officeDocument/2006/relationships/image" Target="../media/image4.png"/><Relationship Id="rId9" Type="http://schemas.openxmlformats.org/officeDocument/2006/relationships/diagramColors" Target="../diagrams/colors10.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3.png"/><Relationship Id="rId7" Type="http://schemas.openxmlformats.org/officeDocument/2006/relationships/diagramLayout" Target="../diagrams/layout11.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11.xml"/><Relationship Id="rId5" Type="http://schemas.openxmlformats.org/officeDocument/2006/relationships/image" Target="../media/image5.png"/><Relationship Id="rId10" Type="http://schemas.microsoft.com/office/2007/relationships/diagramDrawing" Target="../diagrams/drawing11.xml"/><Relationship Id="rId4" Type="http://schemas.openxmlformats.org/officeDocument/2006/relationships/image" Target="../media/image4.png"/><Relationship Id="rId9" Type="http://schemas.openxmlformats.org/officeDocument/2006/relationships/diagramColors" Target="../diagrams/colors11.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3.png"/><Relationship Id="rId7" Type="http://schemas.openxmlformats.org/officeDocument/2006/relationships/diagramLayout" Target="../diagrams/layout1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12.xml"/><Relationship Id="rId5" Type="http://schemas.openxmlformats.org/officeDocument/2006/relationships/image" Target="../media/image5.png"/><Relationship Id="rId10" Type="http://schemas.microsoft.com/office/2007/relationships/diagramDrawing" Target="../diagrams/drawing12.xml"/><Relationship Id="rId4" Type="http://schemas.openxmlformats.org/officeDocument/2006/relationships/image" Target="../media/image4.png"/><Relationship Id="rId9" Type="http://schemas.openxmlformats.org/officeDocument/2006/relationships/diagramColors" Target="../diagrams/colors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txcourts.gov/scac/meetings/2021-203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homeownershipmatters.realtor/texas/texas-homeowners-come-out-on-top-following-successful-legislative-ses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9" name="Picture 3" descr="Blue and pink paint mixture">
            <a:extLst>
              <a:ext uri="{FF2B5EF4-FFF2-40B4-BE49-F238E27FC236}">
                <a16:creationId xmlns:a16="http://schemas.microsoft.com/office/drawing/2014/main" id="{E217FE57-1487-D231-8240-1CEE9C14220C}"/>
              </a:ext>
            </a:extLst>
          </p:cNvPr>
          <p:cNvPicPr>
            <a:picLocks noChangeAspect="1"/>
          </p:cNvPicPr>
          <p:nvPr/>
        </p:nvPicPr>
        <p:blipFill rotWithShape="1">
          <a:blip r:embed="rId3">
            <a:duotone>
              <a:prstClr val="black"/>
              <a:schemeClr val="accent5">
                <a:tint val="45000"/>
                <a:satMod val="400000"/>
              </a:schemeClr>
            </a:duotone>
            <a:alphaModFix amt="25000"/>
          </a:blip>
          <a:srcRect t="23391" r="9091"/>
          <a:stretch/>
        </p:blipFill>
        <p:spPr>
          <a:xfrm>
            <a:off x="-1" y="0"/>
            <a:ext cx="12192001" cy="6857999"/>
          </a:xfrm>
          <a:prstGeom prst="rect">
            <a:avLst/>
          </a:prstGeom>
          <a:effectLst>
            <a:softEdge rad="76200"/>
          </a:effectLst>
        </p:spPr>
      </p:pic>
      <p:sp>
        <p:nvSpPr>
          <p:cNvPr id="2" name="Title 1">
            <a:extLst>
              <a:ext uri="{FF2B5EF4-FFF2-40B4-BE49-F238E27FC236}">
                <a16:creationId xmlns:a16="http://schemas.microsoft.com/office/drawing/2014/main" id="{E6B49618-D380-6747-914C-82F2DB4EF4C8}"/>
              </a:ext>
            </a:extLst>
          </p:cNvPr>
          <p:cNvSpPr>
            <a:spLocks noGrp="1"/>
          </p:cNvSpPr>
          <p:nvPr>
            <p:ph type="ctrTitle"/>
          </p:nvPr>
        </p:nvSpPr>
        <p:spPr>
          <a:xfrm>
            <a:off x="1029253" y="1257086"/>
            <a:ext cx="9408559" cy="2747440"/>
          </a:xfrm>
        </p:spPr>
        <p:txBody>
          <a:bodyPr>
            <a:normAutofit/>
          </a:bodyPr>
          <a:lstStyle/>
          <a:p>
            <a:pPr algn="ctr"/>
            <a:r>
              <a:rPr lang="en-US" b="1" dirty="0">
                <a:effectLst>
                  <a:glow rad="127000">
                    <a:schemeClr val="accent1">
                      <a:alpha val="32000"/>
                    </a:schemeClr>
                  </a:glow>
                  <a:outerShdw blurRad="38100" dist="38100" dir="2700000" algn="tl">
                    <a:srgbClr val="000000">
                      <a:alpha val="43137"/>
                    </a:srgbClr>
                  </a:outerShdw>
                </a:effectLst>
              </a:rPr>
              <a:t>The New Texas Business Court</a:t>
            </a:r>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5" name="Table 5">
            <a:extLst>
              <a:ext uri="{FF2B5EF4-FFF2-40B4-BE49-F238E27FC236}">
                <a16:creationId xmlns:a16="http://schemas.microsoft.com/office/drawing/2014/main" id="{5B8B49D6-1E05-BD58-515B-5E579DA3DBF1}"/>
              </a:ext>
            </a:extLst>
          </p:cNvPr>
          <p:cNvGraphicFramePr>
            <a:graphicFrameLocks noGrp="1"/>
          </p:cNvGraphicFramePr>
          <p:nvPr>
            <p:extLst>
              <p:ext uri="{D42A27DB-BD31-4B8C-83A1-F6EECF244321}">
                <p14:modId xmlns:p14="http://schemas.microsoft.com/office/powerpoint/2010/main" val="1036245154"/>
              </p:ext>
            </p:extLst>
          </p:nvPr>
        </p:nvGraphicFramePr>
        <p:xfrm>
          <a:off x="717550" y="4780446"/>
          <a:ext cx="11404600" cy="1570868"/>
        </p:xfrm>
        <a:graphic>
          <a:graphicData uri="http://schemas.openxmlformats.org/drawingml/2006/table">
            <a:tbl>
              <a:tblPr firstRow="1" bandRow="1">
                <a:tableStyleId>{5C22544A-7EE6-4342-B048-85BDC9FD1C3A}</a:tableStyleId>
              </a:tblPr>
              <a:tblGrid>
                <a:gridCol w="3180195">
                  <a:extLst>
                    <a:ext uri="{9D8B030D-6E8A-4147-A177-3AD203B41FA5}">
                      <a16:colId xmlns:a16="http://schemas.microsoft.com/office/drawing/2014/main" val="579718985"/>
                    </a:ext>
                  </a:extLst>
                </a:gridCol>
                <a:gridCol w="3897746">
                  <a:extLst>
                    <a:ext uri="{9D8B030D-6E8A-4147-A177-3AD203B41FA5}">
                      <a16:colId xmlns:a16="http://schemas.microsoft.com/office/drawing/2014/main" val="2509577947"/>
                    </a:ext>
                  </a:extLst>
                </a:gridCol>
                <a:gridCol w="4326659">
                  <a:extLst>
                    <a:ext uri="{9D8B030D-6E8A-4147-A177-3AD203B41FA5}">
                      <a16:colId xmlns:a16="http://schemas.microsoft.com/office/drawing/2014/main" val="2825928529"/>
                    </a:ext>
                  </a:extLst>
                </a:gridCol>
              </a:tblGrid>
              <a:tr h="1570868">
                <a:tc>
                  <a:txBody>
                    <a:bodyPr/>
                    <a:lstStyle/>
                    <a:p>
                      <a:pPr marL="0" algn="l" defTabSz="457200" rtl="0" eaLnBrk="1" latinLnBrk="0" hangingPunct="1"/>
                      <a:endParaRPr lang="en-US" sz="2200" b="0" kern="1200" cap="none" dirty="0">
                        <a:solidFill>
                          <a:schemeClr val="lt1"/>
                        </a:solidFill>
                        <a:latin typeface="+mn-lt"/>
                        <a:ea typeface="+mn-ea"/>
                        <a:cs typeface="+mn-cs"/>
                      </a:endParaRPr>
                    </a:p>
                  </a:txBody>
                  <a:tcPr anchor="b">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457200" rtl="0" eaLnBrk="1" latinLnBrk="0" hangingPunct="1"/>
                      <a:r>
                        <a:rPr lang="en-US" sz="2400" b="0" kern="1200" dirty="0">
                          <a:solidFill>
                            <a:schemeClr val="lt1"/>
                          </a:solidFill>
                          <a:effectLst>
                            <a:outerShdw blurRad="38100" dist="38100" dir="2700000" algn="tl">
                              <a:srgbClr val="000000">
                                <a:alpha val="43137"/>
                              </a:srgbClr>
                            </a:outerShdw>
                          </a:effectLst>
                          <a:latin typeface="+mn-lt"/>
                          <a:ea typeface="+mn-ea"/>
                          <a:cs typeface="+mn-cs"/>
                        </a:rPr>
                        <a:t>Amy Prueger</a:t>
                      </a:r>
                    </a:p>
                    <a:p>
                      <a:pPr marL="0" algn="l" defTabSz="457200" rtl="0" eaLnBrk="1" latinLnBrk="0" hangingPunct="1"/>
                      <a:r>
                        <a:rPr lang="en-US" sz="2400" b="0" kern="1200" dirty="0">
                          <a:solidFill>
                            <a:schemeClr val="lt1"/>
                          </a:solidFill>
                          <a:effectLst>
                            <a:outerShdw blurRad="38100" dist="38100" dir="2700000" algn="tl">
                              <a:srgbClr val="000000">
                                <a:alpha val="43137"/>
                              </a:srgbClr>
                            </a:outerShdw>
                          </a:effectLst>
                          <a:latin typeface="+mn-lt"/>
                          <a:ea typeface="+mn-ea"/>
                          <a:cs typeface="+mn-cs"/>
                        </a:rPr>
                        <a:t>Sara Berkeley Churchin</a:t>
                      </a:r>
                    </a:p>
                    <a:p>
                      <a:pPr marL="0" algn="l" defTabSz="457200" rtl="0" eaLnBrk="1" latinLnBrk="0" hangingPunct="1"/>
                      <a:r>
                        <a:rPr lang="en-US" sz="2400" b="0" kern="1200" dirty="0">
                          <a:solidFill>
                            <a:schemeClr val="lt1"/>
                          </a:solidFill>
                          <a:effectLst>
                            <a:outerShdw blurRad="38100" dist="38100" dir="2700000" algn="tl">
                              <a:srgbClr val="000000">
                                <a:alpha val="43137"/>
                              </a:srgbClr>
                            </a:outerShdw>
                          </a:effectLst>
                          <a:latin typeface="+mn-lt"/>
                          <a:ea typeface="+mn-ea"/>
                          <a:cs typeface="+mn-cs"/>
                        </a:rPr>
                        <a:t>Chris Kirby</a:t>
                      </a:r>
                    </a:p>
                    <a:p>
                      <a:endParaRPr lang="en-US"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effectLst>
                            <a:outerShdw blurRad="38100" dist="38100" dir="2700000" algn="tl">
                              <a:srgbClr val="000000">
                                <a:alpha val="43137"/>
                              </a:srgbClr>
                            </a:outerShdw>
                          </a:effectLst>
                        </a:rPr>
                        <a:t>State Bar of Texas</a:t>
                      </a:r>
                    </a:p>
                    <a:p>
                      <a:r>
                        <a:rPr lang="en-US" sz="2400" b="0" dirty="0">
                          <a:effectLst>
                            <a:outerShdw blurRad="38100" dist="38100" dir="2700000" algn="tl">
                              <a:srgbClr val="000000">
                                <a:alpha val="43137"/>
                              </a:srgbClr>
                            </a:outerShdw>
                          </a:effectLst>
                        </a:rPr>
                        <a:t>Public Utility Law Section</a:t>
                      </a:r>
                    </a:p>
                    <a:p>
                      <a:r>
                        <a:rPr lang="en-US" sz="2400" b="0" dirty="0">
                          <a:effectLst>
                            <a:outerShdw blurRad="38100" dist="38100" dir="2700000" algn="tl">
                              <a:srgbClr val="000000">
                                <a:alpha val="43137"/>
                              </a:srgbClr>
                            </a:outerShdw>
                          </a:effectLst>
                        </a:rPr>
                        <a:t>May 17, 2024</a:t>
                      </a:r>
                    </a:p>
                    <a:p>
                      <a:endParaRPr lang="en-US"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2383594"/>
                  </a:ext>
                </a:extLst>
              </a:tr>
            </a:tbl>
          </a:graphicData>
        </a:graphic>
      </p:graphicFrame>
      <p:pic>
        <p:nvPicPr>
          <p:cNvPr id="4" name="Picture 3" descr="A black and gold sign&#10;&#10;Description automatically generated">
            <a:extLst>
              <a:ext uri="{FF2B5EF4-FFF2-40B4-BE49-F238E27FC236}">
                <a16:creationId xmlns:a16="http://schemas.microsoft.com/office/drawing/2014/main" id="{98AA00F9-4351-9E09-2BDE-D8B2547173A3}"/>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591248" y="4894532"/>
            <a:ext cx="2559050" cy="1342696"/>
          </a:xfrm>
          <a:prstGeom prst="rect">
            <a:avLst/>
          </a:prstGeom>
          <a:effectLst>
            <a:softEdge rad="50800"/>
          </a:effectLst>
        </p:spPr>
      </p:pic>
    </p:spTree>
    <p:extLst>
      <p:ext uri="{BB962C8B-B14F-4D97-AF65-F5344CB8AC3E}">
        <p14:creationId xmlns:p14="http://schemas.microsoft.com/office/powerpoint/2010/main" val="3824030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ctr"/>
            <a:r>
              <a:rPr lang="en-US" sz="4200" b="1" dirty="0">
                <a:solidFill>
                  <a:schemeClr val="bg2"/>
                </a:solidFill>
              </a:rPr>
              <a:t>Concurrent</a:t>
            </a:r>
            <a:br>
              <a:rPr lang="en-US" sz="4200" b="1" dirty="0">
                <a:solidFill>
                  <a:schemeClr val="bg2"/>
                </a:solidFill>
              </a:rPr>
            </a:br>
            <a:r>
              <a:rPr lang="en-US" sz="4200" b="1" dirty="0">
                <a:solidFill>
                  <a:schemeClr val="bg2"/>
                </a:solidFill>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899171" y="-1"/>
            <a:ext cx="7071920" cy="6858000"/>
          </a:xfrm>
        </p:spPr>
        <p:txBody>
          <a:bodyPr vert="horz" lIns="91440" tIns="45720" rIns="91440" bIns="45720" rtlCol="0">
            <a:noAutofit/>
          </a:bodyPr>
          <a:lstStyle/>
          <a:p>
            <a:pPr marL="457200" indent="-457200">
              <a:buClr>
                <a:schemeClr val="accent1"/>
              </a:buClr>
              <a:buFont typeface="Wingdings 3" charset="2"/>
              <a:buChar char=""/>
            </a:pPr>
            <a:r>
              <a:rPr lang="en-US" sz="2800" dirty="0">
                <a:effectLst>
                  <a:outerShdw blurRad="38100" dist="38100" dir="2700000" algn="tl">
                    <a:srgbClr val="000000">
                      <a:alpha val="43137"/>
                    </a:srgbClr>
                  </a:outerShdw>
                </a:effectLst>
              </a:rPr>
              <a:t>“</a:t>
            </a:r>
            <a:r>
              <a:rPr lang="en-US" sz="2800" b="1" dirty="0">
                <a:solidFill>
                  <a:schemeClr val="accent3"/>
                </a:solidFill>
                <a:effectLst>
                  <a:outerShdw blurRad="38100" dist="38100" dir="2700000" algn="tl">
                    <a:srgbClr val="000000">
                      <a:alpha val="43137"/>
                    </a:srgbClr>
                  </a:outerShdw>
                </a:effectLst>
              </a:rPr>
              <a:t>qualified transaction</a:t>
            </a:r>
            <a:r>
              <a:rPr lang="en-US" sz="2800" dirty="0">
                <a:effectLst>
                  <a:outerShdw blurRad="38100" dist="38100" dir="2700000" algn="tl">
                    <a:srgbClr val="000000">
                      <a:alpha val="43137"/>
                    </a:srgbClr>
                  </a:outerShdw>
                </a:effectLst>
              </a:rPr>
              <a:t>” -</a:t>
            </a:r>
          </a:p>
          <a:p>
            <a:pPr lvl="1">
              <a:buClr>
                <a:schemeClr val="accent1"/>
              </a:buClr>
            </a:pPr>
            <a:r>
              <a:rPr lang="en-US" sz="2400" dirty="0">
                <a:effectLst>
                  <a:outerShdw blurRad="38100" dist="38100" dir="2700000" algn="tl">
                    <a:srgbClr val="000000">
                      <a:alpha val="43137"/>
                    </a:srgbClr>
                  </a:outerShdw>
                </a:effectLst>
              </a:rPr>
              <a:t>. . . under which a party:</a:t>
            </a:r>
          </a:p>
          <a:p>
            <a:pPr lvl="1"/>
            <a:endParaRPr lang="en-US" sz="2200" dirty="0"/>
          </a:p>
          <a:p>
            <a:pPr lvl="1"/>
            <a:endParaRPr lang="en-US" sz="2200" dirty="0"/>
          </a:p>
          <a:p>
            <a:pPr marL="914400" lvl="1" indent="-457200">
              <a:buFont typeface="Arial" panose="020B0604020202020204" pitchFamily="34" charset="0"/>
              <a:buChar char="•"/>
            </a:pPr>
            <a:endParaRPr lang="en-US" sz="2200" dirty="0"/>
          </a:p>
          <a:p>
            <a:pPr>
              <a:buClr>
                <a:schemeClr val="accent1"/>
              </a:buClr>
            </a:pPr>
            <a:endParaRPr lang="en-US" sz="2200" dirty="0"/>
          </a:p>
          <a:p>
            <a:pPr>
              <a:buClr>
                <a:schemeClr val="accent1"/>
              </a:buClr>
            </a:pPr>
            <a:endParaRPr lang="en-US" sz="2200" dirty="0"/>
          </a:p>
          <a:p>
            <a:pPr>
              <a:buClr>
                <a:schemeClr val="accent1"/>
              </a:buClr>
            </a:pPr>
            <a:endParaRPr lang="en-US" sz="2200" dirty="0"/>
          </a:p>
          <a:p>
            <a:pPr>
              <a:buClr>
                <a:schemeClr val="accent1"/>
              </a:buClr>
            </a:pPr>
            <a:endParaRPr lang="en-US" sz="2200" dirty="0"/>
          </a:p>
        </p:txBody>
      </p:sp>
      <p:sp>
        <p:nvSpPr>
          <p:cNvPr id="4" name="TextBox 3">
            <a:extLst>
              <a:ext uri="{FF2B5EF4-FFF2-40B4-BE49-F238E27FC236}">
                <a16:creationId xmlns:a16="http://schemas.microsoft.com/office/drawing/2014/main" id="{1EADE1DC-6293-0C0D-44CB-EC8A61371125}"/>
              </a:ext>
            </a:extLst>
          </p:cNvPr>
          <p:cNvSpPr txBox="1"/>
          <p:nvPr/>
        </p:nvSpPr>
        <p:spPr>
          <a:xfrm>
            <a:off x="5403704" y="2505413"/>
            <a:ext cx="6174716" cy="1569660"/>
          </a:xfrm>
          <a:prstGeom prst="rect">
            <a:avLst/>
          </a:prstGeom>
          <a:noFill/>
        </p:spPr>
        <p:txBody>
          <a:bodyPr wrap="square" rtlCol="0">
            <a:spAutoFit/>
          </a:bodyPr>
          <a:lstStyle/>
          <a:p>
            <a:pPr marL="457200" indent="-457200">
              <a:buFont typeface="+mj-lt"/>
              <a:buAutoNum type="alphaUcPeriod"/>
            </a:pPr>
            <a:r>
              <a:rPr lang="en-US" sz="2400" dirty="0">
                <a:effectLst>
                  <a:outerShdw blurRad="38100" dist="38100" dir="2700000" algn="tl">
                    <a:srgbClr val="000000">
                      <a:alpha val="43137"/>
                    </a:srgbClr>
                  </a:outerShdw>
                </a:effectLst>
              </a:rPr>
              <a:t>pays or receives or is obligated to pay or is entitled to receive consideration with an aggregate value of at least $10 million; or</a:t>
            </a:r>
          </a:p>
        </p:txBody>
      </p:sp>
      <p:sp>
        <p:nvSpPr>
          <p:cNvPr id="5" name="TextBox 4">
            <a:extLst>
              <a:ext uri="{FF2B5EF4-FFF2-40B4-BE49-F238E27FC236}">
                <a16:creationId xmlns:a16="http://schemas.microsoft.com/office/drawing/2014/main" id="{4D8500BC-E1A0-7D20-691E-B72D628CA456}"/>
              </a:ext>
            </a:extLst>
          </p:cNvPr>
          <p:cNvSpPr txBox="1"/>
          <p:nvPr/>
        </p:nvSpPr>
        <p:spPr>
          <a:xfrm>
            <a:off x="5433207" y="4157008"/>
            <a:ext cx="6095589" cy="193899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lphaUcPeriod" startAt="2"/>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lends, advances, borrows, receives, is obligated to lend or advance, or is entitled to borrow or receive money or credit with an aggregate value of at least $10 million. (Rule 339(o)). </a:t>
            </a:r>
          </a:p>
        </p:txBody>
      </p:sp>
    </p:spTree>
    <p:extLst>
      <p:ext uri="{BB962C8B-B14F-4D97-AF65-F5344CB8AC3E}">
        <p14:creationId xmlns:p14="http://schemas.microsoft.com/office/powerpoint/2010/main" val="69382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ctr"/>
            <a:r>
              <a:rPr lang="en-US" sz="4200" b="1" i="0" kern="1200" dirty="0">
                <a:solidFill>
                  <a:schemeClr val="bg2"/>
                </a:solidFill>
                <a:latin typeface="+mj-lt"/>
                <a:ea typeface="+mj-ea"/>
                <a:cs typeface="+mj-cs"/>
              </a:rPr>
              <a:t>Concurrent</a:t>
            </a:r>
            <a:br>
              <a:rPr lang="en-US" sz="4200" b="1" i="0" kern="1200" dirty="0">
                <a:solidFill>
                  <a:schemeClr val="bg2"/>
                </a:solidFill>
                <a:latin typeface="+mj-lt"/>
                <a:ea typeface="+mj-ea"/>
                <a:cs typeface="+mj-cs"/>
              </a:rPr>
            </a:br>
            <a:r>
              <a:rPr lang="en-US" sz="4200" b="1" i="0" kern="1200" dirty="0">
                <a:solidFill>
                  <a:schemeClr val="bg2"/>
                </a:solidFill>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990912" y="905522"/>
            <a:ext cx="6482631" cy="5655806"/>
          </a:xfrm>
        </p:spPr>
        <p:txBody>
          <a:bodyPr vert="horz" lIns="91440" tIns="45720" rIns="91440" bIns="45720" rtlCol="0">
            <a:normAutofit/>
          </a:bodyPr>
          <a:lstStyle/>
          <a:p>
            <a:pPr>
              <a:buClr>
                <a:schemeClr val="accent1"/>
              </a:buClr>
            </a:pPr>
            <a:r>
              <a:rPr lang="en-US" sz="2400" b="1" dirty="0">
                <a:effectLst>
                  <a:outerShdw blurRad="38100" dist="38100" dir="2700000" algn="tl">
                    <a:srgbClr val="000000">
                      <a:alpha val="43137"/>
                    </a:srgbClr>
                  </a:outerShdw>
                </a:effectLst>
              </a:rPr>
              <a:t>Category 2</a:t>
            </a:r>
            <a:r>
              <a:rPr lang="en-US" sz="2400" dirty="0">
                <a:effectLst>
                  <a:outerShdw blurRad="38100" dist="38100" dir="2700000" algn="tl">
                    <a:srgbClr val="000000">
                      <a:alpha val="43137"/>
                    </a:srgbClr>
                  </a:outerShdw>
                </a:effectLst>
              </a:rPr>
              <a:t>:</a:t>
            </a:r>
          </a:p>
          <a:p>
            <a:pPr marL="457200" indent="-457200">
              <a:buClr>
                <a:schemeClr val="accent1"/>
              </a:buClr>
              <a:buFont typeface="Wingdings 3" charset="2"/>
              <a:buChar char=""/>
            </a:pPr>
            <a:endParaRPr lang="en-US" sz="1200" u="sng" dirty="0">
              <a:effectLst>
                <a:outerShdw blurRad="38100" dist="38100" dir="2700000" algn="tl">
                  <a:srgbClr val="000000">
                    <a:alpha val="43137"/>
                  </a:srgbClr>
                </a:outerShdw>
              </a:effectLst>
            </a:endParaRPr>
          </a:p>
          <a:p>
            <a:pPr marL="457200" indent="-457200">
              <a:buClr>
                <a:schemeClr val="accent1"/>
              </a:buClr>
              <a:buFont typeface="Wingdings 3" charset="2"/>
              <a:buChar char=""/>
            </a:pPr>
            <a:r>
              <a:rPr lang="en-US" sz="2400" u="sng" dirty="0">
                <a:effectLst>
                  <a:outerShdw blurRad="38100" dist="38100" dir="2700000" algn="tl">
                    <a:srgbClr val="000000">
                      <a:alpha val="43137"/>
                    </a:srgbClr>
                  </a:outerShdw>
                </a:effectLst>
              </a:rPr>
              <a:t>$5 million+</a:t>
            </a:r>
            <a:r>
              <a:rPr lang="en-US" sz="2400" dirty="0">
                <a:effectLst>
                  <a:outerShdw blurRad="38100" dist="38100" dir="2700000" algn="tl">
                    <a:srgbClr val="000000">
                      <a:alpha val="43137"/>
                    </a:srgbClr>
                  </a:outerShdw>
                </a:effectLst>
              </a:rPr>
              <a:t> amount in controversy </a:t>
            </a:r>
            <a:r>
              <a:rPr lang="en-US" sz="2400" u="sng" dirty="0">
                <a:effectLst>
                  <a:outerShdw blurRad="38100" dist="38100" dir="2700000" algn="tl">
                    <a:srgbClr val="000000">
                      <a:alpha val="43137"/>
                    </a:srgbClr>
                  </a:outerShdw>
                </a:effectLst>
              </a:rPr>
              <a:t>plus</a:t>
            </a:r>
            <a:r>
              <a:rPr lang="en-US" sz="2400" dirty="0">
                <a:effectLst>
                  <a:outerShdw blurRad="38100" dist="38100" dir="2700000" algn="tl">
                    <a:srgbClr val="000000">
                      <a:alpha val="43137"/>
                    </a:srgbClr>
                  </a:outerShdw>
                </a:effectLst>
              </a:rPr>
              <a:t> actions that involve </a:t>
            </a:r>
            <a:r>
              <a:rPr lang="en-US" sz="2400" b="1" dirty="0">
                <a:solidFill>
                  <a:schemeClr val="accent3"/>
                </a:solidFill>
                <a:effectLst>
                  <a:outerShdw blurRad="38100" dist="38100" dir="2700000" algn="tl">
                    <a:srgbClr val="000000">
                      <a:alpha val="43137"/>
                    </a:srgbClr>
                  </a:outerShdw>
                </a:effectLst>
              </a:rPr>
              <a:t>corporate disputes </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e.g., governance, derivatives, securities claims </a:t>
            </a:r>
          </a:p>
          <a:p>
            <a:pPr marL="0" lvl="1">
              <a:buClr>
                <a:schemeClr val="accent1"/>
              </a:buClr>
            </a:pPr>
            <a:endParaRPr lang="en-US" sz="2400" dirty="0">
              <a:effectLst>
                <a:outerShdw blurRad="38100" dist="38100" dir="2700000" algn="tl">
                  <a:srgbClr val="000000">
                    <a:alpha val="43137"/>
                  </a:srgbClr>
                </a:outerShdw>
              </a:effectLst>
            </a:endParaRPr>
          </a:p>
          <a:p>
            <a:pPr marL="0" lvl="1">
              <a:buClr>
                <a:schemeClr val="accent1"/>
              </a:buClr>
            </a:pPr>
            <a:r>
              <a:rPr lang="en-US" sz="2400" b="1" dirty="0">
                <a:effectLst>
                  <a:outerShdw blurRad="38100" dist="38100" dir="2700000" algn="tl">
                    <a:srgbClr val="000000">
                      <a:alpha val="43137"/>
                    </a:srgbClr>
                  </a:outerShdw>
                </a:effectLst>
              </a:rPr>
              <a:t>Category 3</a:t>
            </a:r>
            <a:r>
              <a:rPr lang="en-US" sz="2400" dirty="0">
                <a:effectLst>
                  <a:outerShdw blurRad="38100" dist="38100" dir="2700000" algn="tl">
                    <a:srgbClr val="000000">
                      <a:alpha val="43137"/>
                    </a:srgbClr>
                  </a:outerShdw>
                </a:effectLst>
              </a:rPr>
              <a:t>:</a:t>
            </a:r>
          </a:p>
          <a:p>
            <a:pPr marL="914400" lvl="1" indent="-457200">
              <a:buFont typeface="Arial" panose="020B0604020202020204" pitchFamily="34" charset="0"/>
              <a:buChar char="•"/>
            </a:pPr>
            <a:endParaRPr lang="en-US" dirty="0">
              <a:effectLst>
                <a:outerShdw blurRad="38100" dist="38100" dir="2700000" algn="tl">
                  <a:srgbClr val="000000">
                    <a:alpha val="43137"/>
                  </a:srgbClr>
                </a:outerShdw>
              </a:effectLst>
            </a:endParaRPr>
          </a:p>
          <a:p>
            <a:pPr marL="457200" indent="-457200">
              <a:buClr>
                <a:schemeClr val="accent1"/>
              </a:buClr>
              <a:buFont typeface="Wingdings 3" charset="2"/>
              <a:buChar char=""/>
            </a:pPr>
            <a:r>
              <a:rPr lang="en-US" sz="2400" dirty="0">
                <a:effectLst>
                  <a:outerShdw blurRad="38100" dist="38100" dir="2700000" algn="tl">
                    <a:srgbClr val="000000">
                      <a:alpha val="43137"/>
                    </a:srgbClr>
                  </a:outerShdw>
                </a:effectLst>
              </a:rPr>
              <a:t>corporate disputes of </a:t>
            </a:r>
            <a:r>
              <a:rPr lang="en-US" sz="2400" b="1" dirty="0">
                <a:solidFill>
                  <a:schemeClr val="accent3"/>
                </a:solidFill>
                <a:effectLst>
                  <a:outerShdw blurRad="38100" dist="38100" dir="2700000" algn="tl">
                    <a:srgbClr val="000000">
                      <a:alpha val="43137"/>
                    </a:srgbClr>
                  </a:outerShdw>
                </a:effectLst>
              </a:rPr>
              <a:t>any value </a:t>
            </a:r>
            <a:r>
              <a:rPr lang="en-US" sz="2400" dirty="0">
                <a:effectLst>
                  <a:outerShdw blurRad="38100" dist="38100" dir="2700000" algn="tl">
                    <a:srgbClr val="000000">
                      <a:alpha val="43137"/>
                    </a:srgbClr>
                  </a:outerShdw>
                </a:effectLst>
              </a:rPr>
              <a:t>if one party is </a:t>
            </a:r>
            <a:r>
              <a:rPr lang="en-US" sz="2400" b="1" dirty="0">
                <a:solidFill>
                  <a:schemeClr val="accent3"/>
                </a:solidFill>
                <a:effectLst>
                  <a:outerShdw blurRad="38100" dist="38100" dir="2700000" algn="tl">
                    <a:srgbClr val="000000">
                      <a:alpha val="43137"/>
                    </a:srgbClr>
                  </a:outerShdw>
                </a:effectLst>
              </a:rPr>
              <a:t>publicly traded </a:t>
            </a:r>
          </a:p>
          <a:p>
            <a:pPr lvl="1"/>
            <a:endParaRPr lang="en-US" sz="2800" dirty="0">
              <a:effectLst/>
            </a:endParaRPr>
          </a:p>
          <a:p>
            <a:pPr marL="342900" indent="-342900">
              <a:buFont typeface="Wingdings 3" charset="2"/>
              <a:buChar char=""/>
            </a:pPr>
            <a:endParaRPr lang="en-US" dirty="0"/>
          </a:p>
        </p:txBody>
      </p:sp>
    </p:spTree>
    <p:extLst>
      <p:ext uri="{BB962C8B-B14F-4D97-AF65-F5344CB8AC3E}">
        <p14:creationId xmlns:p14="http://schemas.microsoft.com/office/powerpoint/2010/main" val="279157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455145" y="1625179"/>
            <a:ext cx="3522879" cy="4470821"/>
          </a:xfrm>
        </p:spPr>
        <p:txBody>
          <a:bodyPr vert="horz" lIns="91440" tIns="45720" rIns="91440" bIns="45720" rtlCol="0" anchor="t">
            <a:normAutofit/>
          </a:bodyPr>
          <a:lstStyle/>
          <a:p>
            <a:pPr algn="r"/>
            <a:r>
              <a:rPr lang="en-US" sz="4200" b="1" i="0" kern="1200" dirty="0">
                <a:solidFill>
                  <a:schemeClr val="bg2"/>
                </a:solidFill>
                <a:latin typeface="+mj-lt"/>
                <a:ea typeface="+mj-ea"/>
                <a:cs typeface="+mj-cs"/>
              </a:rPr>
              <a:t>Concurrent</a:t>
            </a:r>
            <a:br>
              <a:rPr lang="en-US" sz="4200" b="1" i="0" kern="1200" dirty="0">
                <a:solidFill>
                  <a:schemeClr val="bg2"/>
                </a:solidFill>
                <a:latin typeface="+mj-lt"/>
                <a:ea typeface="+mj-ea"/>
                <a:cs typeface="+mj-cs"/>
              </a:rPr>
            </a:br>
            <a:r>
              <a:rPr lang="en-US" sz="4200" b="1" i="0" kern="1200" dirty="0">
                <a:solidFill>
                  <a:schemeClr val="bg2"/>
                </a:solidFill>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5204109" y="1201331"/>
            <a:ext cx="6269434" cy="5359997"/>
          </a:xfrm>
        </p:spPr>
        <p:txBody>
          <a:bodyPr vert="horz" lIns="91440" tIns="45720" rIns="91440" bIns="45720" rtlCol="0">
            <a:normAutofit/>
          </a:bodyPr>
          <a:lstStyle/>
          <a:p>
            <a:pPr lvl="1" indent="-457200">
              <a:buClr>
                <a:schemeClr val="accent1"/>
              </a:buClr>
              <a:buFont typeface="Wingdings 3" charset="2"/>
              <a:buChar char=""/>
            </a:pPr>
            <a:r>
              <a:rPr lang="en-US" sz="2800" u="sng" dirty="0">
                <a:effectLst>
                  <a:outerShdw blurRad="38100" dist="38100" dir="2700000" algn="tl">
                    <a:srgbClr val="000000">
                      <a:alpha val="43137"/>
                    </a:srgbClr>
                  </a:outerShdw>
                </a:effectLst>
              </a:rPr>
              <a:t>Excluded disputes</a:t>
            </a:r>
            <a:r>
              <a:rPr lang="en-US" sz="2800" dirty="0">
                <a:effectLst>
                  <a:outerShdw blurRad="38100" dist="38100" dir="2700000" algn="tl">
                    <a:srgbClr val="000000">
                      <a:alpha val="43137"/>
                    </a:srgbClr>
                  </a:outerShdw>
                </a:effectLst>
              </a:rPr>
              <a:t> include:</a:t>
            </a:r>
          </a:p>
          <a:p>
            <a:pPr marL="914400" lvl="1" indent="-457200">
              <a:buFont typeface="Arial" panose="020B0604020202020204" pitchFamily="34" charset="0"/>
              <a:buChar char="•"/>
            </a:pPr>
            <a:r>
              <a:rPr lang="en-US" sz="28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probate law</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family law</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DTPA/consumer complaints</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insurance, injury, death, or medical/ legal malpractice</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matters brought by or against governmental entities</a:t>
            </a:r>
          </a:p>
          <a:p>
            <a:pPr marL="342900" indent="-342900">
              <a:buFont typeface="Wingdings 3" charset="2"/>
              <a:buChar char=""/>
            </a:pPr>
            <a:endParaRPr lang="en-US" dirty="0"/>
          </a:p>
        </p:txBody>
      </p:sp>
    </p:spTree>
    <p:extLst>
      <p:ext uri="{BB962C8B-B14F-4D97-AF65-F5344CB8AC3E}">
        <p14:creationId xmlns:p14="http://schemas.microsoft.com/office/powerpoint/2010/main" val="1845988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1" name="Picture 7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3" name="Oval 7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5" name="Picture 7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7" name="Picture 7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79" name="Rectangle 7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81" name="Rectangle 80">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83"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dirty="0"/>
          </a:p>
        </p:txBody>
      </p:sp>
      <p:sp>
        <p:nvSpPr>
          <p:cNvPr id="85" name="Freeform: Shape 84">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r"/>
            <a:r>
              <a:rPr lang="en-US" sz="3900" b="1" i="0" kern="1200" dirty="0">
                <a:solidFill>
                  <a:srgbClr val="FFFFFF"/>
                </a:solidFill>
                <a:effectLst>
                  <a:outerShdw blurRad="38100" dist="38100" dir="2700000" algn="tl">
                    <a:srgbClr val="000000">
                      <a:alpha val="43137"/>
                    </a:srgbClr>
                  </a:outerShdw>
                </a:effectLst>
                <a:latin typeface="+mj-lt"/>
                <a:ea typeface="+mj-ea"/>
                <a:cs typeface="+mj-cs"/>
              </a:rPr>
              <a:t>Supplemental</a:t>
            </a:r>
            <a:br>
              <a:rPr lang="en-US" sz="3900" b="1" i="0" kern="1200" dirty="0">
                <a:solidFill>
                  <a:srgbClr val="FFFFFF"/>
                </a:solidFill>
                <a:effectLst>
                  <a:outerShdw blurRad="38100" dist="38100" dir="2700000" algn="tl">
                    <a:srgbClr val="000000">
                      <a:alpha val="43137"/>
                    </a:srgbClr>
                  </a:outerShdw>
                </a:effectLst>
                <a:latin typeface="+mj-lt"/>
                <a:ea typeface="+mj-ea"/>
                <a:cs typeface="+mj-cs"/>
              </a:rPr>
            </a:br>
            <a:r>
              <a:rPr lang="en-US" sz="3900" b="1" i="0" kern="1200" dirty="0">
                <a:solidFill>
                  <a:srgbClr val="FFFFFF"/>
                </a:solidFill>
                <a:effectLst>
                  <a:outerShdw blurRad="38100" dist="38100" dir="2700000" algn="tl">
                    <a:srgbClr val="000000">
                      <a:alpha val="43137"/>
                    </a:srgbClr>
                  </a:outerShdw>
                </a:effectLst>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829163" y="598869"/>
            <a:ext cx="6879361" cy="5813082"/>
          </a:xfrm>
        </p:spPr>
        <p:txBody>
          <a:bodyPr vert="horz" lIns="91440" tIns="45720" rIns="91440" bIns="45720" rtlCol="0">
            <a:normAutofit/>
          </a:bodyPr>
          <a:lstStyle/>
          <a:p>
            <a:pPr marL="457200" indent="-457200">
              <a:buClr>
                <a:schemeClr val="accent1"/>
              </a:buClr>
              <a:buFont typeface="Wingdings 3" charset="2"/>
              <a:buChar char=""/>
            </a:pPr>
            <a:r>
              <a:rPr lang="en-US" sz="2200" dirty="0"/>
              <a:t>supplemental jurisdiction “</a:t>
            </a:r>
            <a:r>
              <a:rPr lang="en-US" sz="2200" b="1" dirty="0"/>
              <a:t>over any other claim related to a case or controversy </a:t>
            </a:r>
            <a:r>
              <a:rPr lang="en-US" sz="2200" dirty="0"/>
              <a:t>within the court’s jurisdiction that forms part of the same case or controversy.” </a:t>
            </a:r>
          </a:p>
          <a:p>
            <a:pPr marL="914400" lvl="1" indent="-457200">
              <a:buClr>
                <a:schemeClr val="accent1"/>
              </a:buClr>
              <a:buFont typeface="Wingdings" panose="05000000000000000000" pitchFamily="2" charset="2"/>
              <a:buChar char="§"/>
            </a:pPr>
            <a:r>
              <a:rPr lang="en-US" sz="2000" dirty="0"/>
              <a:t>claim proceeds in the Business Court </a:t>
            </a:r>
            <a:r>
              <a:rPr lang="en-US" sz="2000" b="1" dirty="0"/>
              <a:t>only upon agreement of all parties and a Business Court judge </a:t>
            </a:r>
            <a:r>
              <a:rPr lang="en-US" sz="2000" dirty="0"/>
              <a:t>of the division of the court where action is pending</a:t>
            </a:r>
          </a:p>
          <a:p>
            <a:pPr marL="914400" lvl="1" indent="-457200">
              <a:buClr>
                <a:schemeClr val="accent1"/>
              </a:buClr>
              <a:buFont typeface="Wingdings" panose="05000000000000000000" pitchFamily="2" charset="2"/>
              <a:buChar char="§"/>
            </a:pPr>
            <a:r>
              <a:rPr lang="en-US" sz="2000" dirty="0"/>
              <a:t>If no agreement, claim proceeds in a court of original jurisdiction concurrently with any related claims proceeding in the Business Court</a:t>
            </a:r>
          </a:p>
        </p:txBody>
      </p:sp>
    </p:spTree>
    <p:extLst>
      <p:ext uri="{BB962C8B-B14F-4D97-AF65-F5344CB8AC3E}">
        <p14:creationId xmlns:p14="http://schemas.microsoft.com/office/powerpoint/2010/main" val="4796097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674B05-23CF-3B9D-DB94-C637927A2117}"/>
              </a:ext>
            </a:extLst>
          </p:cNvPr>
          <p:cNvSpPr>
            <a:spLocks noGrp="1"/>
          </p:cNvSpPr>
          <p:nvPr>
            <p:ph type="title"/>
          </p:nvPr>
        </p:nvSpPr>
        <p:spPr>
          <a:xfrm>
            <a:off x="648931" y="629266"/>
            <a:ext cx="4166510" cy="970933"/>
          </a:xfrm>
        </p:spPr>
        <p:txBody>
          <a:bodyPr vert="horz" lIns="91440" tIns="45720" rIns="91440" bIns="45720" rtlCol="0" anchor="t">
            <a:normAutofit fontScale="90000"/>
          </a:bodyPr>
          <a:lstStyle/>
          <a:p>
            <a:r>
              <a:rPr lang="en-US" b="1" dirty="0">
                <a:solidFill>
                  <a:srgbClr val="EBEBEB"/>
                </a:solidFill>
                <a:effectLst>
                  <a:outerShdw blurRad="38100" dist="38100" dir="2700000" algn="tl">
                    <a:srgbClr val="000000">
                      <a:alpha val="43137"/>
                    </a:srgbClr>
                  </a:outerShdw>
                </a:effectLst>
              </a:rPr>
              <a:t>Judicial Divisions</a:t>
            </a:r>
            <a:endParaRPr lang="en-US" b="1" i="0" kern="1200" dirty="0">
              <a:solidFill>
                <a:srgbClr val="EBEBEB"/>
              </a:solidFill>
              <a:effectLst>
                <a:outerShdw blurRad="38100" dist="38100" dir="2700000" algn="tl">
                  <a:srgbClr val="000000">
                    <a:alpha val="43137"/>
                  </a:srgbClr>
                </a:outerShdw>
              </a:effectLst>
            </a:endParaRPr>
          </a:p>
        </p:txBody>
      </p:sp>
      <p:sp>
        <p:nvSpPr>
          <p:cNvPr id="2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dirty="0"/>
          </a:p>
        </p:txBody>
      </p:sp>
      <p:sp useBgFill="1">
        <p:nvSpPr>
          <p:cNvPr id="27" name="Freeform: Shape 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dirty="0"/>
          </a:p>
        </p:txBody>
      </p:sp>
      <p:pic>
        <p:nvPicPr>
          <p:cNvPr id="6" name="Content Placeholder 5">
            <a:extLst>
              <a:ext uri="{FF2B5EF4-FFF2-40B4-BE49-F238E27FC236}">
                <a16:creationId xmlns:a16="http://schemas.microsoft.com/office/drawing/2014/main" id="{3266C9A0-83A0-10DF-48B0-479B31C5F60E}"/>
              </a:ext>
            </a:extLst>
          </p:cNvPr>
          <p:cNvPicPr>
            <a:picLocks noGrp="1" noChangeAspect="1"/>
          </p:cNvPicPr>
          <p:nvPr>
            <p:ph sz="half" idx="2"/>
          </p:nvPr>
        </p:nvPicPr>
        <p:blipFill>
          <a:blip r:embed="rId6"/>
          <a:stretch>
            <a:fillRect/>
          </a:stretch>
        </p:blipFill>
        <p:spPr>
          <a:xfrm>
            <a:off x="6093992" y="1258415"/>
            <a:ext cx="5449889" cy="4275604"/>
          </a:xfrm>
          <a:prstGeom prst="rect">
            <a:avLst/>
          </a:prstGeom>
          <a:effectLst/>
        </p:spPr>
      </p:pic>
      <p:sp>
        <p:nvSpPr>
          <p:cNvPr id="29" name="Rectangle 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BE995AAD-B43C-F562-A3C9-2871967CEA19}"/>
              </a:ext>
            </a:extLst>
          </p:cNvPr>
          <p:cNvSpPr>
            <a:spLocks noGrp="1"/>
          </p:cNvSpPr>
          <p:nvPr>
            <p:ph sz="half" idx="1"/>
          </p:nvPr>
        </p:nvSpPr>
        <p:spPr>
          <a:xfrm>
            <a:off x="294291" y="1382752"/>
            <a:ext cx="4521149" cy="4841068"/>
          </a:xfrm>
        </p:spPr>
        <p:txBody>
          <a:bodyPr vert="horz" lIns="91440" tIns="45720" rIns="91440" bIns="45720" rtlCol="0">
            <a:normAutofit fontScale="70000" lnSpcReduction="20000"/>
          </a:bodyPr>
          <a:lstStyle/>
          <a:p>
            <a:pPr>
              <a:lnSpc>
                <a:spcPct val="120000"/>
              </a:lnSpc>
              <a:buClr>
                <a:schemeClr val="accent1"/>
              </a:buClr>
            </a:pPr>
            <a:r>
              <a:rPr lang="en-US" sz="3300" dirty="0">
                <a:solidFill>
                  <a:srgbClr val="EBEBEB"/>
                </a:solidFill>
                <a:effectLst>
                  <a:outerShdw blurRad="38100" dist="38100" dir="2700000" algn="tl">
                    <a:srgbClr val="000000">
                      <a:alpha val="43137"/>
                    </a:srgbClr>
                  </a:outerShdw>
                </a:effectLst>
              </a:rPr>
              <a:t>Eleven geographical divisions align with the current Administrative Regions for Texas Appellate Courts </a:t>
            </a:r>
            <a:r>
              <a:rPr lang="en-US" sz="3300" dirty="0">
                <a:solidFill>
                  <a:srgbClr val="EBEBEB"/>
                </a:solidFill>
                <a:effectLst>
                  <a:outerShdw blurRad="38100" dist="38100" dir="2700000" algn="tl">
                    <a:srgbClr val="000000">
                      <a:alpha val="43137"/>
                    </a:srgbClr>
                  </a:outerShdw>
                </a:effectLst>
                <a:sym typeface="Wingdings" panose="05000000000000000000" pitchFamily="2" charset="2"/>
              </a:rPr>
              <a:t></a:t>
            </a:r>
            <a:endParaRPr lang="en-US" sz="3300" dirty="0">
              <a:solidFill>
                <a:srgbClr val="EBEBEB"/>
              </a:solidFill>
              <a:effectLst>
                <a:outerShdw blurRad="38100" dist="38100" dir="2700000" algn="tl">
                  <a:srgbClr val="000000">
                    <a:alpha val="43137"/>
                  </a:srgbClr>
                </a:outerShdw>
              </a:effectLst>
            </a:endParaRPr>
          </a:p>
          <a:p>
            <a:pPr>
              <a:lnSpc>
                <a:spcPct val="120000"/>
              </a:lnSpc>
              <a:buClr>
                <a:schemeClr val="accent1"/>
              </a:buClr>
            </a:pPr>
            <a:endParaRPr lang="en-US" sz="1600" dirty="0">
              <a:solidFill>
                <a:srgbClr val="EBEBEB"/>
              </a:solidFill>
              <a:effectLst>
                <a:outerShdw blurRad="38100" dist="38100" dir="2700000" algn="tl">
                  <a:srgbClr val="000000">
                    <a:alpha val="43137"/>
                  </a:srgbClr>
                </a:outerShdw>
              </a:effectLst>
            </a:endParaRPr>
          </a:p>
          <a:p>
            <a:pPr>
              <a:lnSpc>
                <a:spcPct val="120000"/>
              </a:lnSpc>
              <a:buClr>
                <a:schemeClr val="accent1"/>
              </a:buClr>
            </a:pPr>
            <a:r>
              <a:rPr lang="en-US" sz="3300" dirty="0">
                <a:solidFill>
                  <a:srgbClr val="EBEBEB"/>
                </a:solidFill>
                <a:effectLst>
                  <a:outerShdw blurRad="38100" dist="38100" dir="2700000" algn="tl">
                    <a:srgbClr val="000000">
                      <a:alpha val="43137"/>
                    </a:srgbClr>
                  </a:outerShdw>
                </a:effectLst>
              </a:rPr>
              <a:t>Five largest urban divisions commence operations in 2024 and will have two judges:</a:t>
            </a:r>
          </a:p>
          <a:p>
            <a:pPr marL="0" indent="0">
              <a:lnSpc>
                <a:spcPct val="120000"/>
              </a:lnSpc>
              <a:buClr>
                <a:schemeClr val="accent1"/>
              </a:buClr>
              <a:buNone/>
            </a:pPr>
            <a:r>
              <a:rPr lang="en-US" sz="3000" dirty="0">
                <a:solidFill>
                  <a:srgbClr val="EBEBEB"/>
                </a:solidFill>
                <a:effectLst>
                  <a:outerShdw blurRad="38100" dist="38100" dir="2700000" algn="tl">
                    <a:srgbClr val="000000">
                      <a:alpha val="43137"/>
                    </a:srgbClr>
                  </a:outerShdw>
                </a:effectLst>
              </a:rPr>
              <a:t>	</a:t>
            </a:r>
            <a:r>
              <a:rPr lang="en-US" sz="3400" dirty="0">
                <a:solidFill>
                  <a:srgbClr val="EBEBEB"/>
                </a:solidFill>
                <a:effectLst>
                  <a:outerShdw blurRad="38100" dist="38100" dir="2700000" algn="tl">
                    <a:srgbClr val="000000">
                      <a:alpha val="43137"/>
                    </a:srgbClr>
                  </a:outerShdw>
                </a:effectLst>
              </a:rPr>
              <a:t>Austin, Dallas, Fort 	Worth, 	Houston &amp; San Antonio</a:t>
            </a:r>
          </a:p>
          <a:p>
            <a:pPr marL="0" indent="0">
              <a:lnSpc>
                <a:spcPct val="90000"/>
              </a:lnSpc>
            </a:pPr>
            <a:endParaRPr lang="en-US" sz="1200" dirty="0">
              <a:solidFill>
                <a:srgbClr val="EBEBEB"/>
              </a:solidFill>
            </a:endParaRPr>
          </a:p>
          <a:p>
            <a:pPr>
              <a:lnSpc>
                <a:spcPct val="90000"/>
              </a:lnSpc>
            </a:pPr>
            <a:endParaRPr lang="en-US" sz="1500" dirty="0">
              <a:solidFill>
                <a:srgbClr val="EBEBEB"/>
              </a:solidFill>
            </a:endParaRPr>
          </a:p>
        </p:txBody>
      </p:sp>
      <p:sp>
        <p:nvSpPr>
          <p:cNvPr id="7" name="TextBox 6">
            <a:extLst>
              <a:ext uri="{FF2B5EF4-FFF2-40B4-BE49-F238E27FC236}">
                <a16:creationId xmlns:a16="http://schemas.microsoft.com/office/drawing/2014/main" id="{E71F1C9D-9979-D64C-D5B3-A886E5AA0EB6}"/>
              </a:ext>
            </a:extLst>
          </p:cNvPr>
          <p:cNvSpPr txBox="1"/>
          <p:nvPr/>
        </p:nvSpPr>
        <p:spPr>
          <a:xfrm>
            <a:off x="5553492" y="5978993"/>
            <a:ext cx="6344217" cy="646331"/>
          </a:xfrm>
          <a:prstGeom prst="rect">
            <a:avLst/>
          </a:prstGeom>
          <a:noFill/>
        </p:spPr>
        <p:txBody>
          <a:bodyPr wrap="square" rtlCol="0">
            <a:spAutoFit/>
          </a:bodyPr>
          <a:lstStyle/>
          <a:p>
            <a:r>
              <a:rPr lang="en-US" b="0" dirty="0">
                <a:solidFill>
                  <a:schemeClr val="tx1">
                    <a:lumMod val="95000"/>
                    <a:lumOff val="5000"/>
                  </a:schemeClr>
                </a:solidFill>
                <a:effectLst/>
                <a:latin typeface="Benton Sans"/>
              </a:rPr>
              <a:t>https://www.txcourts.gov/media/1441425/ajrs-04_25_18.pdf (last visited </a:t>
            </a:r>
            <a:r>
              <a:rPr lang="en-US" dirty="0">
                <a:solidFill>
                  <a:schemeClr val="tx1">
                    <a:lumMod val="95000"/>
                    <a:lumOff val="5000"/>
                  </a:schemeClr>
                </a:solidFill>
                <a:latin typeface="Benton Sans"/>
              </a:rPr>
              <a:t>May 3</a:t>
            </a:r>
            <a:r>
              <a:rPr lang="en-US" b="0" dirty="0">
                <a:solidFill>
                  <a:schemeClr val="tx1">
                    <a:lumMod val="95000"/>
                    <a:lumOff val="5000"/>
                  </a:schemeClr>
                </a:solidFill>
                <a:effectLst/>
                <a:latin typeface="Benton Sans"/>
              </a:rPr>
              <a:t>, 2024)</a:t>
            </a:r>
            <a:endParaRPr lang="en-US" dirty="0">
              <a:solidFill>
                <a:schemeClr val="tx1">
                  <a:lumMod val="95000"/>
                  <a:lumOff val="5000"/>
                </a:schemeClr>
              </a:solidFill>
            </a:endParaRPr>
          </a:p>
        </p:txBody>
      </p:sp>
    </p:spTree>
    <p:extLst>
      <p:ext uri="{BB962C8B-B14F-4D97-AF65-F5344CB8AC3E}">
        <p14:creationId xmlns:p14="http://schemas.microsoft.com/office/powerpoint/2010/main" val="27205350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674B05-23CF-3B9D-DB94-C637927A2117}"/>
              </a:ext>
            </a:extLst>
          </p:cNvPr>
          <p:cNvSpPr>
            <a:spLocks noGrp="1"/>
          </p:cNvSpPr>
          <p:nvPr>
            <p:ph type="title"/>
          </p:nvPr>
        </p:nvSpPr>
        <p:spPr>
          <a:xfrm>
            <a:off x="648931" y="629266"/>
            <a:ext cx="4166510" cy="970933"/>
          </a:xfrm>
        </p:spPr>
        <p:txBody>
          <a:bodyPr vert="horz" lIns="91440" tIns="45720" rIns="91440" bIns="45720" rtlCol="0" anchor="t">
            <a:normAutofit fontScale="90000"/>
          </a:bodyPr>
          <a:lstStyle/>
          <a:p>
            <a:r>
              <a:rPr lang="en-US" b="1" dirty="0">
                <a:solidFill>
                  <a:srgbClr val="EBEBEB"/>
                </a:solidFill>
                <a:effectLst>
                  <a:outerShdw blurRad="38100" dist="38100" dir="2700000" algn="tl">
                    <a:srgbClr val="000000">
                      <a:alpha val="43137"/>
                    </a:srgbClr>
                  </a:outerShdw>
                </a:effectLst>
              </a:rPr>
              <a:t>Judicial Divisions</a:t>
            </a:r>
            <a:endParaRPr lang="en-US" b="1" i="0" kern="1200" dirty="0">
              <a:solidFill>
                <a:srgbClr val="EBEBEB"/>
              </a:solidFill>
              <a:effectLst>
                <a:outerShdw blurRad="38100" dist="38100" dir="2700000" algn="tl">
                  <a:srgbClr val="000000">
                    <a:alpha val="43137"/>
                  </a:srgbClr>
                </a:outerShdw>
              </a:effectLst>
            </a:endParaRPr>
          </a:p>
        </p:txBody>
      </p:sp>
      <p:sp>
        <p:nvSpPr>
          <p:cNvPr id="2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dirty="0"/>
          </a:p>
        </p:txBody>
      </p:sp>
      <p:sp useBgFill="1">
        <p:nvSpPr>
          <p:cNvPr id="27" name="Freeform: Shape 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dirty="0"/>
          </a:p>
        </p:txBody>
      </p:sp>
      <p:pic>
        <p:nvPicPr>
          <p:cNvPr id="6" name="Content Placeholder 5">
            <a:extLst>
              <a:ext uri="{FF2B5EF4-FFF2-40B4-BE49-F238E27FC236}">
                <a16:creationId xmlns:a16="http://schemas.microsoft.com/office/drawing/2014/main" id="{3266C9A0-83A0-10DF-48B0-479B31C5F60E}"/>
              </a:ext>
            </a:extLst>
          </p:cNvPr>
          <p:cNvPicPr>
            <a:picLocks noGrp="1" noChangeAspect="1"/>
          </p:cNvPicPr>
          <p:nvPr>
            <p:ph sz="half" idx="2"/>
          </p:nvPr>
        </p:nvPicPr>
        <p:blipFill>
          <a:blip r:embed="rId6"/>
          <a:stretch>
            <a:fillRect/>
          </a:stretch>
        </p:blipFill>
        <p:spPr>
          <a:xfrm>
            <a:off x="6093992" y="1258415"/>
            <a:ext cx="5449889" cy="4275604"/>
          </a:xfrm>
          <a:prstGeom prst="rect">
            <a:avLst/>
          </a:prstGeom>
          <a:effectLst/>
        </p:spPr>
      </p:pic>
      <p:sp>
        <p:nvSpPr>
          <p:cNvPr id="29" name="Rectangle 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BE995AAD-B43C-F562-A3C9-2871967CEA19}"/>
              </a:ext>
            </a:extLst>
          </p:cNvPr>
          <p:cNvSpPr>
            <a:spLocks noGrp="1"/>
          </p:cNvSpPr>
          <p:nvPr>
            <p:ph sz="half" idx="1"/>
          </p:nvPr>
        </p:nvSpPr>
        <p:spPr>
          <a:xfrm>
            <a:off x="648931" y="1600200"/>
            <a:ext cx="4166509" cy="4623619"/>
          </a:xfrm>
        </p:spPr>
        <p:txBody>
          <a:bodyPr vert="horz" lIns="91440" tIns="45720" rIns="91440" bIns="45720" rtlCol="0">
            <a:normAutofit/>
          </a:bodyPr>
          <a:lstStyle/>
          <a:p>
            <a:pPr>
              <a:lnSpc>
                <a:spcPct val="90000"/>
              </a:lnSpc>
              <a:buClr>
                <a:schemeClr val="accent1"/>
              </a:buClr>
            </a:pPr>
            <a:r>
              <a:rPr lang="en-US" sz="2400" dirty="0">
                <a:solidFill>
                  <a:srgbClr val="EBEBEB"/>
                </a:solidFill>
                <a:effectLst>
                  <a:outerShdw blurRad="38100" dist="38100" dir="2700000" algn="tl">
                    <a:srgbClr val="000000">
                      <a:alpha val="43137"/>
                    </a:srgbClr>
                  </a:outerShdw>
                </a:effectLst>
              </a:rPr>
              <a:t>Operations in remaining six divisions conditioned on passage of new appropriations and funding during the 2025 legislative session</a:t>
            </a:r>
          </a:p>
          <a:p>
            <a:pPr marL="0" indent="0">
              <a:lnSpc>
                <a:spcPct val="90000"/>
              </a:lnSpc>
              <a:buClr>
                <a:schemeClr val="accent1"/>
              </a:buClr>
              <a:buNone/>
            </a:pPr>
            <a:endParaRPr lang="en-US" sz="2400" dirty="0">
              <a:solidFill>
                <a:srgbClr val="EBEBEB"/>
              </a:solidFill>
              <a:effectLst>
                <a:outerShdw blurRad="38100" dist="38100" dir="2700000" algn="tl">
                  <a:srgbClr val="000000">
                    <a:alpha val="43137"/>
                  </a:srgbClr>
                </a:outerShdw>
              </a:effectLst>
            </a:endParaRPr>
          </a:p>
          <a:p>
            <a:pPr>
              <a:lnSpc>
                <a:spcPct val="90000"/>
              </a:lnSpc>
              <a:buClr>
                <a:schemeClr val="accent1"/>
              </a:buClr>
            </a:pPr>
            <a:r>
              <a:rPr lang="en-US" sz="2400" dirty="0">
                <a:solidFill>
                  <a:srgbClr val="EBEBEB"/>
                </a:solidFill>
                <a:effectLst>
                  <a:outerShdw blurRad="38100" dist="38100" dir="2700000" algn="tl">
                    <a:srgbClr val="000000">
                      <a:alpha val="43137"/>
                    </a:srgbClr>
                  </a:outerShdw>
                </a:effectLst>
              </a:rPr>
              <a:t>These rural divisions will have only one judge</a:t>
            </a:r>
          </a:p>
          <a:p>
            <a:pPr>
              <a:lnSpc>
                <a:spcPct val="90000"/>
              </a:lnSpc>
              <a:buClr>
                <a:schemeClr val="accent1"/>
              </a:buClr>
            </a:pPr>
            <a:endParaRPr lang="en-US" sz="1200" dirty="0">
              <a:solidFill>
                <a:srgbClr val="EBEBEB"/>
              </a:solidFill>
            </a:endParaRPr>
          </a:p>
          <a:p>
            <a:pPr>
              <a:lnSpc>
                <a:spcPct val="90000"/>
              </a:lnSpc>
            </a:pPr>
            <a:endParaRPr lang="en-US" sz="1500" dirty="0">
              <a:solidFill>
                <a:srgbClr val="EBEBEB"/>
              </a:solidFill>
            </a:endParaRPr>
          </a:p>
        </p:txBody>
      </p:sp>
      <p:sp>
        <p:nvSpPr>
          <p:cNvPr id="7" name="TextBox 6">
            <a:extLst>
              <a:ext uri="{FF2B5EF4-FFF2-40B4-BE49-F238E27FC236}">
                <a16:creationId xmlns:a16="http://schemas.microsoft.com/office/drawing/2014/main" id="{E71F1C9D-9979-D64C-D5B3-A886E5AA0EB6}"/>
              </a:ext>
            </a:extLst>
          </p:cNvPr>
          <p:cNvSpPr txBox="1"/>
          <p:nvPr/>
        </p:nvSpPr>
        <p:spPr>
          <a:xfrm>
            <a:off x="5553492" y="5978993"/>
            <a:ext cx="6344217" cy="646331"/>
          </a:xfrm>
          <a:prstGeom prst="rect">
            <a:avLst/>
          </a:prstGeom>
          <a:noFill/>
        </p:spPr>
        <p:txBody>
          <a:bodyPr wrap="square" rtlCol="0">
            <a:spAutoFit/>
          </a:bodyPr>
          <a:lstStyle/>
          <a:p>
            <a:r>
              <a:rPr lang="en-US" b="0" dirty="0">
                <a:solidFill>
                  <a:schemeClr val="tx1">
                    <a:lumMod val="95000"/>
                    <a:lumOff val="5000"/>
                  </a:schemeClr>
                </a:solidFill>
                <a:effectLst/>
                <a:latin typeface="Benton Sans"/>
              </a:rPr>
              <a:t>https://www.txcourts.gov/media/1441425/ajrs-04_25_18.pdf (last visited August 29, 2023)</a:t>
            </a:r>
            <a:endParaRPr lang="en-US" dirty="0">
              <a:solidFill>
                <a:schemeClr val="tx1">
                  <a:lumMod val="95000"/>
                  <a:lumOff val="5000"/>
                </a:schemeClr>
              </a:solidFill>
            </a:endParaRPr>
          </a:p>
        </p:txBody>
      </p:sp>
    </p:spTree>
    <p:extLst>
      <p:ext uri="{BB962C8B-B14F-4D97-AF65-F5344CB8AC3E}">
        <p14:creationId xmlns:p14="http://schemas.microsoft.com/office/powerpoint/2010/main" val="3438200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6" name="Picture 165">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8" name="Picture 167">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0" name="Oval 169">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72" name="Picture 17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4" name="Picture 173">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6" name="Rectangle 175">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8" name="Rectangle 177">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180" name="Rectangle 179">
            <a:extLst>
              <a:ext uri="{FF2B5EF4-FFF2-40B4-BE49-F238E27FC236}">
                <a16:creationId xmlns:a16="http://schemas.microsoft.com/office/drawing/2014/main" id="{BA042B41-CFBF-4E11-965F-B1906826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2" name="Freeform 7">
            <a:extLst>
              <a:ext uri="{FF2B5EF4-FFF2-40B4-BE49-F238E27FC236}">
                <a16:creationId xmlns:a16="http://schemas.microsoft.com/office/drawing/2014/main" id="{ED9FFD70-7E69-43F7-BAFF-08A75B3AE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sz="4200" b="1" i="0" kern="1200" dirty="0">
                <a:solidFill>
                  <a:srgbClr val="EBEBEB"/>
                </a:solidFill>
                <a:effectLst>
                  <a:outerShdw blurRad="38100" dist="38100" dir="2700000" algn="tl">
                    <a:srgbClr val="000000">
                      <a:alpha val="43137"/>
                    </a:srgbClr>
                  </a:outerShdw>
                </a:effectLst>
                <a:latin typeface="+mj-lt"/>
                <a:ea typeface="+mj-ea"/>
                <a:cs typeface="+mj-cs"/>
              </a:rPr>
              <a:t>Judicial Appointments</a:t>
            </a:r>
          </a:p>
        </p:txBody>
      </p:sp>
      <p:sp useBgFill="1">
        <p:nvSpPr>
          <p:cNvPr id="184" name="Freeform: Shape 183">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dirty="0"/>
          </a:p>
        </p:txBody>
      </p:sp>
      <p:pic>
        <p:nvPicPr>
          <p:cNvPr id="102" name="Graphic 101" descr="Judge">
            <a:extLst>
              <a:ext uri="{FF2B5EF4-FFF2-40B4-BE49-F238E27FC236}">
                <a16:creationId xmlns:a16="http://schemas.microsoft.com/office/drawing/2014/main" id="{A85AE525-1B1D-756C-BB04-ABB93DA0F4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484" y="2672367"/>
            <a:ext cx="3413845" cy="3413845"/>
          </a:xfrm>
          <a:prstGeom prst="rect">
            <a:avLst/>
          </a:prstGeom>
          <a:effectLst/>
        </p:spPr>
      </p:pic>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3864634" y="2548281"/>
            <a:ext cx="7679061" cy="3658689"/>
          </a:xfrm>
        </p:spPr>
        <p:txBody>
          <a:bodyPr vert="horz" lIns="91440" tIns="45720" rIns="91440" bIns="45720" rtlCol="0">
            <a:normAutofit/>
          </a:bodyPr>
          <a:lstStyle/>
          <a:p>
            <a:pPr marL="342900" lvl="1" indent="-342900">
              <a:lnSpc>
                <a:spcPct val="90000"/>
              </a:lnSpc>
              <a:buClr>
                <a:schemeClr val="accent1"/>
              </a:buClr>
              <a:buFont typeface="Wingdings 3" charset="2"/>
              <a:buChar char=""/>
            </a:pPr>
            <a:r>
              <a:rPr lang="en-US" sz="2400" dirty="0"/>
              <a:t>As of Sept. 1, 2023, Governor Greg Abbott began accepting applications for the ten judges he will </a:t>
            </a:r>
            <a:r>
              <a:rPr lang="en-US" sz="2400" b="1" dirty="0"/>
              <a:t>appoint</a:t>
            </a:r>
            <a:r>
              <a:rPr lang="en-US" sz="2400" dirty="0"/>
              <a:t> to preside over Dallas, Austin, San Antonio, Houston, and Fort Worth divisions</a:t>
            </a:r>
          </a:p>
          <a:p>
            <a:pPr marL="342900" lvl="1" indent="-342900">
              <a:lnSpc>
                <a:spcPct val="90000"/>
              </a:lnSpc>
              <a:buClr>
                <a:schemeClr val="accent1"/>
              </a:buClr>
              <a:buFont typeface="Wingdings 3" charset="2"/>
              <a:buChar char=""/>
            </a:pPr>
            <a:endParaRPr lang="en-US" sz="1400" dirty="0"/>
          </a:p>
          <a:p>
            <a:pPr marL="342900" lvl="1" indent="-342900">
              <a:lnSpc>
                <a:spcPct val="90000"/>
              </a:lnSpc>
              <a:buClr>
                <a:schemeClr val="accent1"/>
              </a:buClr>
              <a:buFont typeface="Wingdings 3" charset="2"/>
              <a:buChar char=""/>
            </a:pPr>
            <a:r>
              <a:rPr lang="en-US" sz="2400" dirty="0"/>
              <a:t>Appointments are subject to Senate approval</a:t>
            </a:r>
          </a:p>
          <a:p>
            <a:pPr marL="342900" lvl="1" indent="-342900">
              <a:lnSpc>
                <a:spcPct val="90000"/>
              </a:lnSpc>
              <a:buClr>
                <a:schemeClr val="accent1"/>
              </a:buClr>
              <a:buFont typeface="Wingdings 3" charset="2"/>
              <a:buChar char=""/>
            </a:pPr>
            <a:endParaRPr lang="en-US" sz="1400" dirty="0"/>
          </a:p>
          <a:p>
            <a:pPr marL="342900" lvl="1" indent="-342900">
              <a:lnSpc>
                <a:spcPct val="90000"/>
              </a:lnSpc>
              <a:buClr>
                <a:schemeClr val="accent1"/>
              </a:buClr>
              <a:buFont typeface="Wingdings 3" charset="2"/>
              <a:buChar char=""/>
            </a:pPr>
            <a:r>
              <a:rPr lang="en-US" sz="2400" dirty="0"/>
              <a:t>Up to sixteen judges will serve a </a:t>
            </a:r>
            <a:r>
              <a:rPr lang="en-US" sz="2400" b="1" dirty="0"/>
              <a:t>two-year term </a:t>
            </a:r>
            <a:r>
              <a:rPr lang="en-US" sz="2400" dirty="0"/>
              <a:t>and </a:t>
            </a:r>
            <a:r>
              <a:rPr lang="en-US" sz="2400" b="1" dirty="0"/>
              <a:t>be eligible for reappointment</a:t>
            </a:r>
          </a:p>
        </p:txBody>
      </p:sp>
    </p:spTree>
    <p:extLst>
      <p:ext uri="{BB962C8B-B14F-4D97-AF65-F5344CB8AC3E}">
        <p14:creationId xmlns:p14="http://schemas.microsoft.com/office/powerpoint/2010/main" val="162696694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 name="Picture 142">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5" name="Picture 144">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7" name="Oval 146">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49" name="Picture 148">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1" name="Picture 150">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53" name="Rectangle 152">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5" name="Rectangle 154">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BA042B41-CFBF-4E11-965F-B1906826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9" name="Freeform 7">
            <a:extLst>
              <a:ext uri="{FF2B5EF4-FFF2-40B4-BE49-F238E27FC236}">
                <a16:creationId xmlns:a16="http://schemas.microsoft.com/office/drawing/2014/main" id="{ED9FFD70-7E69-43F7-BAFF-08A75B3AE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sz="4200" b="1" i="0" kern="1200" dirty="0">
                <a:solidFill>
                  <a:srgbClr val="EBEBEB"/>
                </a:solidFill>
                <a:effectLst>
                  <a:outerShdw blurRad="38100" dist="38100" dir="2700000" algn="tl">
                    <a:srgbClr val="000000">
                      <a:alpha val="43137"/>
                    </a:srgbClr>
                  </a:outerShdw>
                </a:effectLst>
                <a:latin typeface="+mj-lt"/>
                <a:ea typeface="+mj-ea"/>
                <a:cs typeface="+mj-cs"/>
              </a:rPr>
              <a:t>Judicial Appointments</a:t>
            </a:r>
          </a:p>
        </p:txBody>
      </p:sp>
      <p:sp useBgFill="1">
        <p:nvSpPr>
          <p:cNvPr id="161" name="Freeform: Shape 160">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dirty="0"/>
          </a:p>
        </p:txBody>
      </p:sp>
      <p:pic>
        <p:nvPicPr>
          <p:cNvPr id="102" name="Graphic 101" descr="Judge">
            <a:extLst>
              <a:ext uri="{FF2B5EF4-FFF2-40B4-BE49-F238E27FC236}">
                <a16:creationId xmlns:a16="http://schemas.microsoft.com/office/drawing/2014/main" id="{A85AE525-1B1D-756C-BB04-ABB93DA0F4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484" y="2672367"/>
            <a:ext cx="3413845" cy="3413845"/>
          </a:xfrm>
          <a:prstGeom prst="rect">
            <a:avLst/>
          </a:prstGeom>
          <a:effectLst/>
        </p:spPr>
      </p:pic>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067330" y="2548281"/>
            <a:ext cx="7476366" cy="3658689"/>
          </a:xfrm>
        </p:spPr>
        <p:txBody>
          <a:bodyPr vert="horz" lIns="91440" tIns="45720" rIns="91440" bIns="45720" rtlCol="0">
            <a:normAutofit fontScale="92500"/>
          </a:bodyPr>
          <a:lstStyle/>
          <a:p>
            <a:pPr marL="342900" lvl="1" indent="-342900">
              <a:buClr>
                <a:schemeClr val="accent1"/>
              </a:buClr>
              <a:buFont typeface="Wingdings 3" charset="2"/>
              <a:buChar char=""/>
            </a:pPr>
            <a:r>
              <a:rPr lang="en-US" sz="2800" b="1" dirty="0"/>
              <a:t>Qualifications</a:t>
            </a:r>
            <a:r>
              <a:rPr lang="en-US" sz="2800" dirty="0"/>
              <a:t>: at least 35 years old; U.S. citizen; resident of county within division for at least five years; licensed to practice law in Texas; at least 10 years experience in</a:t>
            </a:r>
          </a:p>
          <a:p>
            <a:pPr marL="342900" lvl="1" indent="-342900">
              <a:buClr>
                <a:schemeClr val="accent1"/>
              </a:buClr>
              <a:buFont typeface="Wingdings 3" charset="2"/>
              <a:buChar char=""/>
            </a:pPr>
            <a:endParaRPr lang="en-US" sz="1400" dirty="0"/>
          </a:p>
          <a:p>
            <a:pPr marL="0" lvl="1">
              <a:buClr>
                <a:schemeClr val="accent1"/>
              </a:buClr>
            </a:pPr>
            <a:r>
              <a:rPr lang="en-US" sz="2800" dirty="0"/>
              <a:t>	(1) complex commercial litigation, </a:t>
            </a:r>
          </a:p>
          <a:p>
            <a:pPr marL="0" lvl="1">
              <a:buClr>
                <a:schemeClr val="accent1"/>
              </a:buClr>
            </a:pPr>
            <a:r>
              <a:rPr lang="en-US" sz="2800" dirty="0"/>
              <a:t>	(2) business transactions law, or </a:t>
            </a:r>
          </a:p>
          <a:p>
            <a:pPr marL="0" lvl="1">
              <a:buClr>
                <a:schemeClr val="accent1"/>
              </a:buClr>
            </a:pPr>
            <a:r>
              <a:rPr lang="en-US" sz="2800" dirty="0"/>
              <a:t>	(3) service as a Texas civil court judge.</a:t>
            </a:r>
          </a:p>
        </p:txBody>
      </p:sp>
    </p:spTree>
    <p:extLst>
      <p:ext uri="{BB962C8B-B14F-4D97-AF65-F5344CB8AC3E}">
        <p14:creationId xmlns:p14="http://schemas.microsoft.com/office/powerpoint/2010/main" val="222858972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1" name="Picture 7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3" name="Oval 7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5" name="Picture 7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7" name="Picture 7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79" name="Rectangle 7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81" name="Rectangle 80">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83"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dirty="0"/>
          </a:p>
        </p:txBody>
      </p:sp>
      <p:sp>
        <p:nvSpPr>
          <p:cNvPr id="85" name="Freeform: Shape 84">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r"/>
            <a:br>
              <a:rPr lang="en-US" sz="3900" b="0" i="0" kern="1200" dirty="0">
                <a:solidFill>
                  <a:srgbClr val="FFFFFF"/>
                </a:solidFill>
                <a:latin typeface="+mj-lt"/>
                <a:ea typeface="+mj-ea"/>
                <a:cs typeface="+mj-cs"/>
              </a:rPr>
            </a:br>
            <a:br>
              <a:rPr lang="en-US" sz="3900" dirty="0">
                <a:solidFill>
                  <a:srgbClr val="FFFFFF"/>
                </a:solidFill>
              </a:rPr>
            </a:br>
            <a:r>
              <a:rPr lang="en-US" sz="3900" b="1" i="0" kern="1200" dirty="0">
                <a:solidFill>
                  <a:srgbClr val="FFFFFF"/>
                </a:solidFill>
                <a:effectLst>
                  <a:outerShdw blurRad="38100" dist="38100" dir="2700000" algn="tl">
                    <a:srgbClr val="000000">
                      <a:alpha val="43137"/>
                    </a:srgbClr>
                  </a:outerShdw>
                </a:effectLst>
              </a:rPr>
              <a:t>Judicial</a:t>
            </a:r>
            <a:br>
              <a:rPr lang="en-US" sz="3900" b="1" i="0" kern="1200" dirty="0">
                <a:solidFill>
                  <a:srgbClr val="FFFFFF"/>
                </a:solidFill>
                <a:effectLst>
                  <a:outerShdw blurRad="38100" dist="38100" dir="2700000" algn="tl">
                    <a:srgbClr val="000000">
                      <a:alpha val="43137"/>
                    </a:srgbClr>
                  </a:outerShdw>
                </a:effectLst>
              </a:rPr>
            </a:br>
            <a:r>
              <a:rPr lang="en-US" sz="3900" b="1" dirty="0">
                <a:solidFill>
                  <a:srgbClr val="FFFFFF"/>
                </a:solidFill>
                <a:effectLst>
                  <a:outerShdw blurRad="38100" dist="38100" dir="2700000" algn="tl">
                    <a:srgbClr val="000000">
                      <a:alpha val="43137"/>
                    </a:srgbClr>
                  </a:outerShdw>
                </a:effectLst>
              </a:rPr>
              <a:t>Authority</a:t>
            </a:r>
            <a:endParaRPr lang="en-US" sz="3900" b="1" i="0" kern="1200" dirty="0">
              <a:solidFill>
                <a:srgbClr val="FFFFFF"/>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990913" y="1141407"/>
            <a:ext cx="6717612" cy="5270543"/>
          </a:xfrm>
        </p:spPr>
        <p:txBody>
          <a:bodyPr vert="horz" lIns="91440" tIns="45720" rIns="91440" bIns="45720" rtlCol="0">
            <a:normAutofit/>
          </a:bodyPr>
          <a:lstStyle/>
          <a:p>
            <a:pPr>
              <a:buClr>
                <a:schemeClr val="accent1"/>
              </a:buClr>
            </a:pPr>
            <a:r>
              <a:rPr lang="en-US" sz="2600" dirty="0"/>
              <a:t>on matters over which the Business Court has statutory jurisdiction, Business Court judges may provide injunctive, mandamus, garnishment, and </a:t>
            </a:r>
            <a:r>
              <a:rPr lang="en-US" sz="2600" b="1" dirty="0"/>
              <a:t>any other relief that a district court may grant</a:t>
            </a:r>
            <a:endParaRPr lang="en-US" sz="2400" b="1" dirty="0"/>
          </a:p>
        </p:txBody>
      </p:sp>
    </p:spTree>
    <p:extLst>
      <p:ext uri="{BB962C8B-B14F-4D97-AF65-F5344CB8AC3E}">
        <p14:creationId xmlns:p14="http://schemas.microsoft.com/office/powerpoint/2010/main" val="26831817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48930" y="629266"/>
            <a:ext cx="6188190" cy="561179"/>
          </a:xfrm>
        </p:spPr>
        <p:txBody>
          <a:bodyPr vert="horz" lIns="91440" tIns="45720" rIns="91440" bIns="45720" rtlCol="0" anchor="t">
            <a:normAutofit fontScale="90000"/>
          </a:bodyPr>
          <a:lstStyle/>
          <a:p>
            <a:r>
              <a:rPr lang="en-US" sz="3300" b="1" dirty="0">
                <a:solidFill>
                  <a:schemeClr val="tx1"/>
                </a:solidFill>
              </a:rPr>
              <a:t>Right to Jury Trial (Rule 342)</a:t>
            </a:r>
            <a:br>
              <a:rPr lang="en-US" sz="4200" dirty="0">
                <a:solidFill>
                  <a:srgbClr val="EBEBEB"/>
                </a:solidFill>
              </a:rPr>
            </a:br>
            <a:endParaRPr lang="en-US" sz="4200" dirty="0">
              <a:solidFill>
                <a:srgbClr val="EBEBEB"/>
              </a:solidFill>
            </a:endParaRP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67776" y="1535500"/>
            <a:ext cx="6188189" cy="3982649"/>
          </a:xfrm>
        </p:spPr>
        <p:txBody>
          <a:bodyPr vert="horz" lIns="91440" tIns="45720" rIns="91440" bIns="45720" rtlCol="0">
            <a:noAutofit/>
          </a:bodyPr>
          <a:lstStyle/>
          <a:p>
            <a:pPr marL="342900" lvl="1" indent="-342900">
              <a:buClr>
                <a:schemeClr val="accent1"/>
              </a:buClr>
              <a:buFont typeface="Wingdings 3" charset="2"/>
              <a:buChar char=""/>
            </a:pPr>
            <a:r>
              <a:rPr lang="en-US" sz="2400" dirty="0">
                <a:solidFill>
                  <a:srgbClr val="FFFFFF"/>
                </a:solidFill>
              </a:rPr>
              <a:t>A party in an action pending in the Business Court possesses the right to a jury trial “when required by the constitution.” </a:t>
            </a:r>
          </a:p>
          <a:p>
            <a:pPr marL="0" lvl="1">
              <a:buClr>
                <a:schemeClr val="accent1"/>
              </a:buClr>
            </a:pPr>
            <a:endParaRPr lang="en-US" sz="2400" dirty="0">
              <a:solidFill>
                <a:srgbClr val="FFFFFF"/>
              </a:solidFill>
            </a:endParaRPr>
          </a:p>
          <a:p>
            <a:pPr marL="342900" lvl="1" indent="-342900">
              <a:buClr>
                <a:schemeClr val="accent1"/>
              </a:buClr>
              <a:buFont typeface="Wingdings 3" charset="2"/>
              <a:buChar char=""/>
            </a:pPr>
            <a:r>
              <a:rPr lang="en-US" sz="2400" dirty="0">
                <a:solidFill>
                  <a:srgbClr val="FFFFFF"/>
                </a:solidFill>
              </a:rPr>
              <a:t>The drawing of jury panels, selection of jurors, and other jury-related practice/procedure will be the same as in district court in same county </a:t>
            </a:r>
          </a:p>
        </p:txBody>
      </p:sp>
      <p:pic>
        <p:nvPicPr>
          <p:cNvPr id="5" name="Picture 4" descr="Empty chairs in jury box">
            <a:extLst>
              <a:ext uri="{FF2B5EF4-FFF2-40B4-BE49-F238E27FC236}">
                <a16:creationId xmlns:a16="http://schemas.microsoft.com/office/drawing/2014/main" id="{2DA2E050-D84E-417C-7D88-036DC134B366}"/>
              </a:ext>
            </a:extLst>
          </p:cNvPr>
          <p:cNvPicPr>
            <a:picLocks noChangeAspect="1"/>
          </p:cNvPicPr>
          <p:nvPr/>
        </p:nvPicPr>
        <p:blipFill rotWithShape="1">
          <a:blip r:embed="rId2">
            <a:extLst>
              <a:ext uri="{28A0092B-C50C-407E-A947-70E740481C1C}">
                <a14:useLocalDpi xmlns:a14="http://schemas.microsoft.com/office/drawing/2010/main" val="0"/>
              </a:ext>
            </a:extLst>
          </a:blip>
          <a:srcRect l="25737" r="25954"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37596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674B05-23CF-3B9D-DB94-C637927A2117}"/>
              </a:ext>
            </a:extLst>
          </p:cNvPr>
          <p:cNvSpPr>
            <a:spLocks noGrp="1"/>
          </p:cNvSpPr>
          <p:nvPr>
            <p:ph type="title"/>
          </p:nvPr>
        </p:nvSpPr>
        <p:spPr>
          <a:xfrm>
            <a:off x="648931" y="629266"/>
            <a:ext cx="4166510" cy="970933"/>
          </a:xfrm>
        </p:spPr>
        <p:txBody>
          <a:bodyPr vert="horz" lIns="91440" tIns="45720" rIns="91440" bIns="45720" rtlCol="0" anchor="t">
            <a:normAutofit/>
          </a:bodyPr>
          <a:lstStyle/>
          <a:p>
            <a:r>
              <a:rPr lang="en-US" b="1" i="0" kern="1200" dirty="0">
                <a:solidFill>
                  <a:srgbClr val="EBEBEB"/>
                </a:solidFill>
                <a:effectLst>
                  <a:outerShdw blurRad="38100" dist="38100" dir="2700000" algn="tl">
                    <a:srgbClr val="000000">
                      <a:alpha val="43137"/>
                    </a:srgbClr>
                  </a:outerShdw>
                </a:effectLst>
                <a:latin typeface="+mj-lt"/>
                <a:ea typeface="+mj-ea"/>
                <a:cs typeface="+mj-cs"/>
              </a:rPr>
              <a:t>Overview</a:t>
            </a:r>
          </a:p>
        </p:txBody>
      </p:sp>
      <p:sp>
        <p:nvSpPr>
          <p:cNvPr id="2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dirty="0"/>
          </a:p>
        </p:txBody>
      </p:sp>
      <p:sp useBgFill="1">
        <p:nvSpPr>
          <p:cNvPr id="27" name="Freeform: Shape 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dirty="0"/>
          </a:p>
        </p:txBody>
      </p:sp>
      <p:pic>
        <p:nvPicPr>
          <p:cNvPr id="6" name="Content Placeholder 5">
            <a:extLst>
              <a:ext uri="{FF2B5EF4-FFF2-40B4-BE49-F238E27FC236}">
                <a16:creationId xmlns:a16="http://schemas.microsoft.com/office/drawing/2014/main" id="{3266C9A0-83A0-10DF-48B0-479B31C5F60E}"/>
              </a:ext>
            </a:extLst>
          </p:cNvPr>
          <p:cNvPicPr>
            <a:picLocks noGrp="1" noChangeAspect="1"/>
          </p:cNvPicPr>
          <p:nvPr>
            <p:ph sz="half" idx="2"/>
          </p:nvPr>
        </p:nvPicPr>
        <p:blipFill>
          <a:blip r:embed="rId6"/>
          <a:stretch>
            <a:fillRect/>
          </a:stretch>
        </p:blipFill>
        <p:spPr>
          <a:xfrm>
            <a:off x="6093992" y="1258415"/>
            <a:ext cx="5449889" cy="4275604"/>
          </a:xfrm>
          <a:prstGeom prst="rect">
            <a:avLst/>
          </a:prstGeom>
          <a:effectLst/>
        </p:spPr>
      </p:pic>
      <p:sp>
        <p:nvSpPr>
          <p:cNvPr id="29" name="Rectangle 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BE995AAD-B43C-F562-A3C9-2871967CEA19}"/>
              </a:ext>
            </a:extLst>
          </p:cNvPr>
          <p:cNvSpPr>
            <a:spLocks noGrp="1"/>
          </p:cNvSpPr>
          <p:nvPr>
            <p:ph sz="half" idx="1"/>
          </p:nvPr>
        </p:nvSpPr>
        <p:spPr>
          <a:xfrm>
            <a:off x="648931" y="1600200"/>
            <a:ext cx="4166509" cy="4623619"/>
          </a:xfrm>
        </p:spPr>
        <p:txBody>
          <a:bodyPr vert="horz" lIns="91440" tIns="45720" rIns="91440" bIns="45720" rtlCol="0">
            <a:normAutofit/>
          </a:bodyPr>
          <a:lstStyle/>
          <a:p>
            <a:pPr>
              <a:lnSpc>
                <a:spcPct val="90000"/>
              </a:lnSpc>
              <a:buClr>
                <a:schemeClr val="accent1"/>
              </a:buClr>
            </a:pPr>
            <a:r>
              <a:rPr lang="en-US" sz="2400" b="1" dirty="0">
                <a:solidFill>
                  <a:srgbClr val="EBEBEB"/>
                </a:solidFill>
              </a:rPr>
              <a:t>Jurisdiction</a:t>
            </a:r>
          </a:p>
          <a:p>
            <a:pPr marL="0" indent="0">
              <a:lnSpc>
                <a:spcPct val="90000"/>
              </a:lnSpc>
            </a:pPr>
            <a:endParaRPr lang="en-US" sz="1200" b="1" dirty="0">
              <a:solidFill>
                <a:srgbClr val="EBEBEB"/>
              </a:solidFill>
            </a:endParaRPr>
          </a:p>
          <a:p>
            <a:pPr>
              <a:lnSpc>
                <a:spcPct val="90000"/>
              </a:lnSpc>
              <a:buClr>
                <a:schemeClr val="accent1"/>
              </a:buClr>
            </a:pPr>
            <a:r>
              <a:rPr lang="en-US" sz="2400" b="1" dirty="0">
                <a:solidFill>
                  <a:srgbClr val="EBEBEB"/>
                </a:solidFill>
              </a:rPr>
              <a:t>Judicial Divisions</a:t>
            </a:r>
          </a:p>
          <a:p>
            <a:pPr marL="0" indent="0">
              <a:lnSpc>
                <a:spcPct val="90000"/>
              </a:lnSpc>
              <a:buClr>
                <a:schemeClr val="accent1"/>
              </a:buClr>
            </a:pPr>
            <a:endParaRPr lang="en-US" sz="1100" b="1" dirty="0">
              <a:solidFill>
                <a:srgbClr val="EBEBEB"/>
              </a:solidFill>
            </a:endParaRPr>
          </a:p>
          <a:p>
            <a:pPr>
              <a:lnSpc>
                <a:spcPct val="90000"/>
              </a:lnSpc>
              <a:buClr>
                <a:schemeClr val="accent1"/>
              </a:buClr>
            </a:pPr>
            <a:r>
              <a:rPr lang="en-US" sz="2400" b="1" dirty="0">
                <a:solidFill>
                  <a:srgbClr val="EBEBEB"/>
                </a:solidFill>
              </a:rPr>
              <a:t>Judicial Appointments</a:t>
            </a:r>
          </a:p>
          <a:p>
            <a:pPr marL="0" indent="0">
              <a:lnSpc>
                <a:spcPct val="90000"/>
              </a:lnSpc>
              <a:buClr>
                <a:schemeClr val="accent1"/>
              </a:buClr>
            </a:pPr>
            <a:endParaRPr lang="en-US" sz="1100" b="1" dirty="0">
              <a:solidFill>
                <a:srgbClr val="EBEBEB"/>
              </a:solidFill>
            </a:endParaRPr>
          </a:p>
          <a:p>
            <a:pPr>
              <a:lnSpc>
                <a:spcPct val="90000"/>
              </a:lnSpc>
              <a:buClr>
                <a:schemeClr val="accent1"/>
              </a:buClr>
            </a:pPr>
            <a:r>
              <a:rPr lang="en-US" sz="2400" b="1" dirty="0">
                <a:solidFill>
                  <a:srgbClr val="EBEBEB"/>
                </a:solidFill>
              </a:rPr>
              <a:t>Procedural Rules</a:t>
            </a:r>
          </a:p>
          <a:p>
            <a:pPr marL="0" indent="0">
              <a:lnSpc>
                <a:spcPct val="90000"/>
              </a:lnSpc>
              <a:buClr>
                <a:schemeClr val="accent1"/>
              </a:buClr>
            </a:pPr>
            <a:endParaRPr lang="en-US" sz="1100" b="1" dirty="0">
              <a:solidFill>
                <a:srgbClr val="EBEBEB"/>
              </a:solidFill>
            </a:endParaRPr>
          </a:p>
          <a:p>
            <a:pPr>
              <a:lnSpc>
                <a:spcPct val="90000"/>
              </a:lnSpc>
              <a:buClr>
                <a:schemeClr val="accent1"/>
              </a:buClr>
            </a:pPr>
            <a:r>
              <a:rPr lang="en-US" sz="2400" b="1" dirty="0">
                <a:solidFill>
                  <a:srgbClr val="EBEBEB"/>
                </a:solidFill>
              </a:rPr>
              <a:t>15th Court of Appeals</a:t>
            </a:r>
          </a:p>
          <a:p>
            <a:pPr>
              <a:lnSpc>
                <a:spcPct val="90000"/>
              </a:lnSpc>
              <a:buClr>
                <a:schemeClr val="accent1"/>
              </a:buClr>
            </a:pPr>
            <a:endParaRPr lang="en-US" sz="1100" b="1" dirty="0">
              <a:solidFill>
                <a:srgbClr val="EBEBEB"/>
              </a:solidFill>
            </a:endParaRPr>
          </a:p>
          <a:p>
            <a:pPr>
              <a:lnSpc>
                <a:spcPct val="90000"/>
              </a:lnSpc>
              <a:buClr>
                <a:schemeClr val="accent1"/>
              </a:buClr>
            </a:pPr>
            <a:r>
              <a:rPr lang="en-US" sz="2400" b="1" dirty="0">
                <a:solidFill>
                  <a:srgbClr val="EBEBEB"/>
                </a:solidFill>
              </a:rPr>
              <a:t>Anticipated Challenges &amp; Logistical Concerns</a:t>
            </a:r>
          </a:p>
          <a:p>
            <a:pPr>
              <a:lnSpc>
                <a:spcPct val="90000"/>
              </a:lnSpc>
            </a:pPr>
            <a:endParaRPr lang="en-US" sz="1500" dirty="0">
              <a:solidFill>
                <a:srgbClr val="EBEBEB"/>
              </a:solidFill>
            </a:endParaRPr>
          </a:p>
        </p:txBody>
      </p:sp>
      <p:sp>
        <p:nvSpPr>
          <p:cNvPr id="7" name="TextBox 6">
            <a:extLst>
              <a:ext uri="{FF2B5EF4-FFF2-40B4-BE49-F238E27FC236}">
                <a16:creationId xmlns:a16="http://schemas.microsoft.com/office/drawing/2014/main" id="{E71F1C9D-9979-D64C-D5B3-A886E5AA0EB6}"/>
              </a:ext>
            </a:extLst>
          </p:cNvPr>
          <p:cNvSpPr txBox="1"/>
          <p:nvPr/>
        </p:nvSpPr>
        <p:spPr>
          <a:xfrm>
            <a:off x="5553492" y="5978993"/>
            <a:ext cx="6344217" cy="646331"/>
          </a:xfrm>
          <a:prstGeom prst="rect">
            <a:avLst/>
          </a:prstGeom>
          <a:noFill/>
        </p:spPr>
        <p:txBody>
          <a:bodyPr wrap="square" rtlCol="0">
            <a:spAutoFit/>
          </a:bodyPr>
          <a:lstStyle/>
          <a:p>
            <a:r>
              <a:rPr lang="en-US" b="0" dirty="0">
                <a:solidFill>
                  <a:schemeClr val="tx1">
                    <a:lumMod val="95000"/>
                    <a:lumOff val="5000"/>
                  </a:schemeClr>
                </a:solidFill>
                <a:effectLst/>
                <a:latin typeface="Benton Sans"/>
              </a:rPr>
              <a:t>https://www.txcourts.gov/media/1441425/ajrs-04_25_18.pdf (last visited May 3, 2024).</a:t>
            </a:r>
            <a:endParaRPr lang="en-US" dirty="0">
              <a:solidFill>
                <a:schemeClr val="tx1">
                  <a:lumMod val="95000"/>
                  <a:lumOff val="5000"/>
                </a:schemeClr>
              </a:solidFill>
            </a:endParaRPr>
          </a:p>
        </p:txBody>
      </p:sp>
    </p:spTree>
    <p:extLst>
      <p:ext uri="{BB962C8B-B14F-4D97-AF65-F5344CB8AC3E}">
        <p14:creationId xmlns:p14="http://schemas.microsoft.com/office/powerpoint/2010/main" val="1166187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additive="base">
                                        <p:cTn id="3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827A3-F81D-B009-5536-9BF2D8B103B8}"/>
              </a:ext>
            </a:extLst>
          </p:cNvPr>
          <p:cNvPicPr>
            <a:picLocks noChangeAspect="1"/>
          </p:cNvPicPr>
          <p:nvPr/>
        </p:nvPicPr>
        <p:blipFill>
          <a:blip r:embed="rId2">
            <a:extLst>
              <a:ext uri="{28A0092B-C50C-407E-A947-70E740481C1C}">
                <a14:useLocalDpi xmlns:a14="http://schemas.microsoft.com/office/drawing/2010/main" val="0"/>
              </a:ext>
            </a:extLst>
          </a:blip>
          <a:srcRect t="424" b="424"/>
          <a:stretch/>
        </p:blipFill>
        <p:spPr>
          <a:xfrm>
            <a:off x="646532" y="1447799"/>
            <a:ext cx="6493910" cy="4572001"/>
          </a:xfrm>
          <a:prstGeom prst="rect">
            <a:avLst/>
          </a:prstGeom>
          <a:effectLst>
            <a:outerShdw blurRad="50800" dist="38100" dir="5400000" algn="t" rotWithShape="0">
              <a:prstClr val="black">
                <a:alpha val="43000"/>
              </a:prstClr>
            </a:outerShdw>
            <a:softEdge rad="114300"/>
          </a:effectLst>
        </p:spPr>
      </p:pic>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7408310" y="1289050"/>
            <a:ext cx="3971727" cy="4730750"/>
          </a:xfrm>
        </p:spPr>
        <p:txBody>
          <a:bodyPr vert="horz" lIns="91440" tIns="45720" rIns="91440" bIns="45720" rtlCol="0">
            <a:noAutofit/>
          </a:bodyPr>
          <a:lstStyle/>
          <a:p>
            <a:pPr marL="342900" lvl="1" indent="-342900">
              <a:lnSpc>
                <a:spcPct val="90000"/>
              </a:lnSpc>
              <a:buClr>
                <a:schemeClr val="accent1"/>
              </a:buClr>
              <a:buFont typeface="Wingdings 3" charset="2"/>
              <a:buChar char=""/>
            </a:pPr>
            <a:r>
              <a:rPr lang="en-US" sz="2400" dirty="0"/>
              <a:t>Remote proceedings permitted, </a:t>
            </a:r>
            <a:r>
              <a:rPr lang="en-US" sz="2400" b="1" dirty="0">
                <a:solidFill>
                  <a:schemeClr val="accent1">
                    <a:lumMod val="60000"/>
                    <a:lumOff val="40000"/>
                  </a:schemeClr>
                </a:solidFill>
              </a:rPr>
              <a:t>except for jury trials</a:t>
            </a:r>
          </a:p>
          <a:p>
            <a:pPr marL="0" lvl="1">
              <a:lnSpc>
                <a:spcPct val="90000"/>
              </a:lnSpc>
              <a:buFont typeface="Wingdings 3" charset="2"/>
              <a:buChar char=""/>
            </a:pPr>
            <a:endParaRPr lang="en-US" sz="2400" dirty="0"/>
          </a:p>
          <a:p>
            <a:pPr marL="342900" lvl="1" indent="-342900">
              <a:lnSpc>
                <a:spcPct val="90000"/>
              </a:lnSpc>
              <a:buClr>
                <a:schemeClr val="accent1"/>
              </a:buClr>
              <a:buFont typeface="Wingdings 3" charset="2"/>
              <a:buChar char=""/>
            </a:pPr>
            <a:r>
              <a:rPr lang="en-US" sz="2400" b="1" dirty="0">
                <a:solidFill>
                  <a:schemeClr val="accent1">
                    <a:lumMod val="60000"/>
                    <a:lumOff val="40000"/>
                  </a:schemeClr>
                </a:solidFill>
              </a:rPr>
              <a:t>Unless the parties agree</a:t>
            </a:r>
            <a:r>
              <a:rPr lang="en-US" sz="2400" dirty="0"/>
              <a:t>, the Business Court may not require a party/attorney to remotely attend proceeding in which oral testimony heard.</a:t>
            </a:r>
          </a:p>
        </p:txBody>
      </p:sp>
      <p:sp>
        <p:nvSpPr>
          <p:cNvPr id="4" name="TextBox 3">
            <a:extLst>
              <a:ext uri="{FF2B5EF4-FFF2-40B4-BE49-F238E27FC236}">
                <a16:creationId xmlns:a16="http://schemas.microsoft.com/office/drawing/2014/main" id="{27A6AC6A-5797-95CE-F255-33116E68E4EC}"/>
              </a:ext>
            </a:extLst>
          </p:cNvPr>
          <p:cNvSpPr txBox="1"/>
          <p:nvPr/>
        </p:nvSpPr>
        <p:spPr>
          <a:xfrm>
            <a:off x="914400" y="1656272"/>
            <a:ext cx="3053751" cy="1708160"/>
          </a:xfrm>
          <a:prstGeom prst="rect">
            <a:avLst/>
          </a:prstGeom>
          <a:noFill/>
        </p:spPr>
        <p:txBody>
          <a:bodyPr wrap="square" rtlCol="0">
            <a:spAutoFit/>
          </a:bodyPr>
          <a:lstStyle/>
          <a:p>
            <a:endParaRPr lang="en-US" sz="1500" dirty="0"/>
          </a:p>
          <a:p>
            <a:r>
              <a:rPr lang="en-US" sz="3600" dirty="0"/>
              <a:t>Remote Proceedings</a:t>
            </a:r>
          </a:p>
          <a:p>
            <a:endParaRPr lang="en-US" dirty="0"/>
          </a:p>
        </p:txBody>
      </p:sp>
    </p:spTree>
    <p:extLst>
      <p:ext uri="{BB962C8B-B14F-4D97-AF65-F5344CB8AC3E}">
        <p14:creationId xmlns:p14="http://schemas.microsoft.com/office/powerpoint/2010/main" val="3110748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fontScale="90000"/>
          </a:bodyPr>
          <a:lstStyle/>
          <a:p>
            <a:r>
              <a:rPr lang="en-US" b="1" dirty="0"/>
              <a:t>Tasks Assigned to SCOTX – Step One:</a:t>
            </a:r>
            <a:br>
              <a:rPr lang="en-US" b="1" dirty="0"/>
            </a:br>
            <a:r>
              <a:rPr lang="en-US" sz="3600" b="1" dirty="0"/>
              <a:t>Supreme Court Advisory Committee (SCAC)</a:t>
            </a:r>
            <a:br>
              <a:rPr lang="en-US" dirty="0"/>
            </a:br>
            <a:endParaRPr lang="en-US" dirty="0"/>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4001197429"/>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43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9" name="Picture 58">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1" name="Oval 60">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3" name="Picture 62">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5" name="Picture 64">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7" name="Rectangle 66">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9" name="Rectangle 6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7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8929" y="629267"/>
            <a:ext cx="10341977" cy="1016654"/>
          </a:xfrm>
        </p:spPr>
        <p:txBody>
          <a:bodyPr vert="horz" lIns="91440" tIns="45720" rIns="91440" bIns="45720" rtlCol="0" anchor="t">
            <a:noAutofit/>
          </a:bodyPr>
          <a:lstStyle/>
          <a:p>
            <a:pPr>
              <a:lnSpc>
                <a:spcPct val="90000"/>
              </a:lnSpc>
            </a:pPr>
            <a:r>
              <a:rPr lang="en-US" dirty="0">
                <a:solidFill>
                  <a:schemeClr val="bg2"/>
                </a:solidFill>
                <a:effectLst>
                  <a:outerShdw blurRad="38100" dist="38100" dir="2700000" algn="tl">
                    <a:srgbClr val="000000">
                      <a:alpha val="43137"/>
                    </a:srgbClr>
                  </a:outerShdw>
                </a:effectLst>
              </a:rPr>
              <a:t>SCOTX Rulemaking -</a:t>
            </a:r>
            <a:br>
              <a:rPr lang="en-US" dirty="0">
                <a:solidFill>
                  <a:schemeClr val="bg2"/>
                </a:solidFill>
                <a:effectLst>
                  <a:outerShdw blurRad="38100" dist="38100" dir="2700000" algn="tl">
                    <a:srgbClr val="000000">
                      <a:alpha val="43137"/>
                    </a:srgbClr>
                  </a:outerShdw>
                </a:effectLst>
              </a:rPr>
            </a:br>
            <a:endParaRPr lang="en-US" sz="3200" dirty="0">
              <a:solidFill>
                <a:schemeClr val="bg2"/>
              </a:solidFill>
              <a:effectLst>
                <a:outerShdw blurRad="38100" dist="38100" dir="2700000" algn="tl">
                  <a:srgbClr val="000000">
                    <a:alpha val="43137"/>
                  </a:srgbClr>
                </a:outerShdw>
              </a:effectLst>
            </a:endParaRPr>
          </a:p>
        </p:txBody>
      </p:sp>
      <p:sp>
        <p:nvSpPr>
          <p:cNvPr id="73" name="Rectangle 7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5" name="Freeform: Shape 7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dirty="0"/>
          </a:p>
        </p:txBody>
      </p:sp>
      <p:graphicFrame>
        <p:nvGraphicFramePr>
          <p:cNvPr id="52" name="Content Placeholder 2">
            <a:extLst>
              <a:ext uri="{FF2B5EF4-FFF2-40B4-BE49-F238E27FC236}">
                <a16:creationId xmlns:a16="http://schemas.microsoft.com/office/drawing/2014/main" id="{75DDB1DC-3D9E-6796-19A5-521A13497FBF}"/>
              </a:ext>
            </a:extLst>
          </p:cNvPr>
          <p:cNvGraphicFramePr>
            <a:graphicFrameLocks noGrp="1"/>
          </p:cNvGraphicFramePr>
          <p:nvPr>
            <p:ph sz="half" idx="1"/>
            <p:extLst>
              <p:ext uri="{D42A27DB-BD31-4B8C-83A1-F6EECF244321}">
                <p14:modId xmlns:p14="http://schemas.microsoft.com/office/powerpoint/2010/main" val="3548769613"/>
              </p:ext>
            </p:extLst>
          </p:nvPr>
        </p:nvGraphicFramePr>
        <p:xfrm>
          <a:off x="648930" y="2254510"/>
          <a:ext cx="10895370" cy="39600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342024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2">
                                            <p:graphicEl>
                                              <a:dgm id="{CDD24F65-C7AA-4548-B950-9C1162B309CD}"/>
                                            </p:graphicEl>
                                          </p:spTgt>
                                        </p:tgtEl>
                                        <p:attrNameLst>
                                          <p:attrName>style.visibility</p:attrName>
                                        </p:attrNameLst>
                                      </p:cBhvr>
                                      <p:to>
                                        <p:strVal val="visible"/>
                                      </p:to>
                                    </p:set>
                                    <p:anim calcmode="lin" valueType="num">
                                      <p:cBhvr additive="base">
                                        <p:cTn id="7" dur="500" fill="hold"/>
                                        <p:tgtEl>
                                          <p:spTgt spid="52">
                                            <p:graphicEl>
                                              <a:dgm id="{CDD24F65-C7AA-4548-B950-9C1162B309C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2">
                                            <p:graphicEl>
                                              <a:dgm id="{CDD24F65-C7AA-4548-B950-9C1162B309C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graphicEl>
                                              <a:dgm id="{C4C129DA-5EB3-41A4-BB29-946258730D66}"/>
                                            </p:graphicEl>
                                          </p:spTgt>
                                        </p:tgtEl>
                                        <p:attrNameLst>
                                          <p:attrName>style.visibility</p:attrName>
                                        </p:attrNameLst>
                                      </p:cBhvr>
                                      <p:to>
                                        <p:strVal val="visible"/>
                                      </p:to>
                                    </p:set>
                                    <p:anim calcmode="lin" valueType="num">
                                      <p:cBhvr additive="base">
                                        <p:cTn id="13" dur="500" fill="hold"/>
                                        <p:tgtEl>
                                          <p:spTgt spid="52">
                                            <p:graphicEl>
                                              <a:dgm id="{C4C129DA-5EB3-41A4-BB29-946258730D6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
                                            <p:graphicEl>
                                              <a:dgm id="{C4C129DA-5EB3-41A4-BB29-946258730D66}"/>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graphicEl>
                                              <a:dgm id="{13F78781-723B-4691-8553-674EE7A203CF}"/>
                                            </p:graphicEl>
                                          </p:spTgt>
                                        </p:tgtEl>
                                        <p:attrNameLst>
                                          <p:attrName>style.visibility</p:attrName>
                                        </p:attrNameLst>
                                      </p:cBhvr>
                                      <p:to>
                                        <p:strVal val="visible"/>
                                      </p:to>
                                    </p:set>
                                    <p:anim calcmode="lin" valueType="num">
                                      <p:cBhvr additive="base">
                                        <p:cTn id="19" dur="500" fill="hold"/>
                                        <p:tgtEl>
                                          <p:spTgt spid="52">
                                            <p:graphicEl>
                                              <a:dgm id="{13F78781-723B-4691-8553-674EE7A203CF}"/>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
                                            <p:graphicEl>
                                              <a:dgm id="{13F78781-723B-4691-8553-674EE7A203CF}"/>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graphicEl>
                                              <a:dgm id="{493F2419-7749-4A5B-A264-F433407564B4}"/>
                                            </p:graphicEl>
                                          </p:spTgt>
                                        </p:tgtEl>
                                        <p:attrNameLst>
                                          <p:attrName>style.visibility</p:attrName>
                                        </p:attrNameLst>
                                      </p:cBhvr>
                                      <p:to>
                                        <p:strVal val="visible"/>
                                      </p:to>
                                    </p:set>
                                    <p:anim calcmode="lin" valueType="num">
                                      <p:cBhvr additive="base">
                                        <p:cTn id="25" dur="500" fill="hold"/>
                                        <p:tgtEl>
                                          <p:spTgt spid="52">
                                            <p:graphicEl>
                                              <a:dgm id="{493F2419-7749-4A5B-A264-F433407564B4}"/>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
                                            <p:graphicEl>
                                              <a:dgm id="{493F2419-7749-4A5B-A264-F433407564B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uiExpand="1">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307071"/>
          </a:xfrm>
        </p:spPr>
        <p:txBody>
          <a:bodyPr vert="horz" lIns="91440" tIns="45720" rIns="91440" bIns="45720" rtlCol="0" anchor="t">
            <a:normAutofit/>
          </a:bodyPr>
          <a:lstStyle/>
          <a:p>
            <a:pPr algn="ctr"/>
            <a:r>
              <a:rPr lang="en-US" sz="3200" dirty="0"/>
              <a:t>SCOTX’s Preliminary Approval of Rules for Bus. Courts (Misc. Docket No. 24-9004)</a:t>
            </a:r>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138845141"/>
              </p:ext>
            </p:extLst>
          </p:nvPr>
        </p:nvGraphicFramePr>
        <p:xfrm>
          <a:off x="646111" y="1604513"/>
          <a:ext cx="9404352" cy="4592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677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9"/>
            <a:ext cx="9404723" cy="927508"/>
          </a:xfrm>
        </p:spPr>
        <p:txBody>
          <a:bodyPr vert="horz" lIns="91440" tIns="45720" rIns="91440" bIns="45720" rtlCol="0" anchor="t">
            <a:noAutofit/>
          </a:bodyPr>
          <a:lstStyle/>
          <a:p>
            <a:pPr algn="ctr"/>
            <a:r>
              <a:rPr lang="en-US" sz="3200" dirty="0"/>
              <a:t>SCOTX’s Preliminary Approval of Rules for Bus. Courts (Misc. Docket No. 24-9004)</a:t>
            </a:r>
            <a:endParaRPr lang="en-US" sz="3200" b="1" dirty="0"/>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075286581"/>
              </p:ext>
            </p:extLst>
          </p:nvPr>
        </p:nvGraphicFramePr>
        <p:xfrm>
          <a:off x="645740" y="1380227"/>
          <a:ext cx="9404723" cy="5025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6227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2" name="Picture 5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4" name="Oval 5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6" name="Picture 5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8" name="Picture 5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0" name="Rectangle 5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t>SCOTX’s Preliminary Approval of Rules for Bus. Courts (Misc. Docket No. 24-9004)</a:t>
            </a:r>
            <a:endParaRPr lang="en-US" sz="3200" dirty="0">
              <a:effectLst>
                <a:outerShdw blurRad="38100" dist="38100" dir="2700000" algn="tl">
                  <a:srgbClr val="000000">
                    <a:alpha val="43137"/>
                  </a:srgbClr>
                </a:outerShdw>
              </a:effectLst>
            </a:endParaRPr>
          </a:p>
        </p:txBody>
      </p:sp>
      <p:sp>
        <p:nvSpPr>
          <p:cNvPr id="62" name="Rectangle 61">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277541406"/>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88878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3" name="Picture 132">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5" name="Oval 134">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37" name="Picture 136">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39" name="Picture 138">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1" name="Rectangle 140">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864184548"/>
              </p:ext>
            </p:extLst>
          </p:nvPr>
        </p:nvGraphicFramePr>
        <p:xfrm>
          <a:off x="1103312" y="2052918"/>
          <a:ext cx="8946541" cy="45204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0118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00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3" name="Picture 132">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5" name="Oval 134">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37" name="Picture 136">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39" name="Picture 138">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1" name="Rectangle 140">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847333658"/>
              </p:ext>
            </p:extLst>
          </p:nvPr>
        </p:nvGraphicFramePr>
        <p:xfrm>
          <a:off x="1103312" y="2052918"/>
          <a:ext cx="8946541" cy="45204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86469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3" name="Picture 132">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5" name="Oval 134">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37" name="Picture 136">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39" name="Picture 138">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1" name="Rectangle 140">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214669273"/>
              </p:ext>
            </p:extLst>
          </p:nvPr>
        </p:nvGraphicFramePr>
        <p:xfrm>
          <a:off x="1103312" y="2052918"/>
          <a:ext cx="8946541" cy="45204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71561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46" name="Picture 145">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8" name="Picture 147">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0" name="Oval 149">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52" name="Picture 151">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4" name="Picture 153">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56" name="Rectangle 155">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448409" y="452718"/>
            <a:ext cx="9821006" cy="1400530"/>
          </a:xfrm>
        </p:spPr>
        <p:txBody>
          <a:bodyPr vert="horz" lIns="91440" tIns="45720" rIns="91440" bIns="45720" rtlCol="0" anchor="t">
            <a:no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sp>
        <p:nvSpPr>
          <p:cNvPr id="158" name="Rectangle 157">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3774146678"/>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481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2" name="Picture 3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3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6" name="Picture 3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3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 name="Rectangle 3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8" name="Picture Placeholder 7">
            <a:extLst>
              <a:ext uri="{FF2B5EF4-FFF2-40B4-BE49-F238E27FC236}">
                <a16:creationId xmlns:a16="http://schemas.microsoft.com/office/drawing/2014/main" id="{2A187461-F6B4-008E-EEA0-000533D126A6}"/>
              </a:ext>
            </a:extLst>
          </p:cNvPr>
          <p:cNvPicPr>
            <a:picLocks noGrp="1" noChangeAspect="1"/>
          </p:cNvPicPr>
          <p:nvPr>
            <p:ph type="pic" idx="1"/>
          </p:nvPr>
        </p:nvPicPr>
        <p:blipFill rotWithShape="1">
          <a:blip r:embed="rId7">
            <a:duotone>
              <a:prstClr val="black"/>
              <a:schemeClr val="accent5">
                <a:tint val="45000"/>
                <a:satMod val="400000"/>
              </a:schemeClr>
            </a:duotone>
            <a:alphaModFix amt="15000"/>
          </a:blip>
          <a:srcRect t="14483" b="249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140B1A-0F2B-ABB1-B63F-98B378FF7D87}"/>
              </a:ext>
            </a:extLst>
          </p:cNvPr>
          <p:cNvSpPr>
            <a:spLocks noGrp="1"/>
          </p:cNvSpPr>
          <p:nvPr>
            <p:ph type="title"/>
          </p:nvPr>
        </p:nvSpPr>
        <p:spPr>
          <a:xfrm>
            <a:off x="646111" y="452718"/>
            <a:ext cx="9404723" cy="1744382"/>
          </a:xfrm>
        </p:spPr>
        <p:txBody>
          <a:bodyPr vert="horz" lIns="91440" tIns="45720" rIns="91440" bIns="45720" rtlCol="0" anchor="t">
            <a:normAutofit/>
          </a:bodyPr>
          <a:lstStyle/>
          <a:p>
            <a:r>
              <a:rPr lang="en-US" sz="4200" b="1" dirty="0">
                <a:effectLst>
                  <a:outerShdw blurRad="38100" dist="38100" dir="2700000" algn="tl">
                    <a:srgbClr val="000000">
                      <a:alpha val="43137"/>
                    </a:srgbClr>
                  </a:outerShdw>
                </a:effectLst>
              </a:rPr>
              <a:t>Texas Gov’t Code Ch. 25A &amp; </a:t>
            </a:r>
            <a:br>
              <a:rPr lang="en-US" sz="4200" b="1" dirty="0">
                <a:effectLst>
                  <a:outerShdw blurRad="38100" dist="38100" dir="2700000" algn="tl">
                    <a:srgbClr val="000000">
                      <a:alpha val="43137"/>
                    </a:srgbClr>
                  </a:outerShdw>
                </a:effectLst>
              </a:rPr>
            </a:br>
            <a:r>
              <a:rPr lang="en-US" sz="4200" b="1" dirty="0">
                <a:effectLst>
                  <a:outerShdw blurRad="38100" dist="38100" dir="2700000" algn="tl">
                    <a:srgbClr val="000000">
                      <a:alpha val="43137"/>
                    </a:srgbClr>
                  </a:outerShdw>
                </a:effectLst>
              </a:rPr>
              <a:t>Texas Rules of Jud. Admin. </a:t>
            </a:r>
          </a:p>
        </p:txBody>
      </p:sp>
      <p:sp>
        <p:nvSpPr>
          <p:cNvPr id="42" name="Rectangle 41">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ext Placeholder 3">
            <a:extLst>
              <a:ext uri="{FF2B5EF4-FFF2-40B4-BE49-F238E27FC236}">
                <a16:creationId xmlns:a16="http://schemas.microsoft.com/office/drawing/2014/main" id="{B11655D1-DADE-4BEF-1253-C039FF3A0529}"/>
              </a:ext>
            </a:extLst>
          </p:cNvPr>
          <p:cNvSpPr>
            <a:spLocks noGrp="1"/>
          </p:cNvSpPr>
          <p:nvPr>
            <p:ph type="body" sz="half" idx="2"/>
          </p:nvPr>
        </p:nvSpPr>
        <p:spPr>
          <a:xfrm>
            <a:off x="946239" y="2197100"/>
            <a:ext cx="8946541" cy="4156361"/>
          </a:xfrm>
        </p:spPr>
        <p:txBody>
          <a:bodyPr vert="horz" lIns="91440" tIns="45720" rIns="91440" bIns="45720" rtlCol="0" anchor="ctr">
            <a:normAutofit/>
          </a:bodyPr>
          <a:lstStyle/>
          <a:p>
            <a:pPr marL="342900" indent="-342900">
              <a:buClr>
                <a:schemeClr val="accent1"/>
              </a:buClr>
              <a:buFont typeface="Wingdings 3" charset="2"/>
              <a:buChar char=""/>
            </a:pPr>
            <a:r>
              <a:rPr lang="en-US" sz="2400" dirty="0">
                <a:effectLst>
                  <a:outerShdw blurRad="38100" dist="38100" dir="2700000" algn="tl">
                    <a:srgbClr val="000000">
                      <a:alpha val="43137"/>
                    </a:srgbClr>
                  </a:outerShdw>
                </a:effectLst>
              </a:rPr>
              <a:t>Enables formation of 11 geographically-divided specialty trial courts for resolving certain types of complex business disputes</a:t>
            </a:r>
          </a:p>
          <a:p>
            <a:pPr marL="342900" indent="-342900">
              <a:buClr>
                <a:schemeClr val="accent1"/>
              </a:buClr>
              <a:buFont typeface="Wingdings 3" charset="2"/>
              <a:buChar char=""/>
            </a:pPr>
            <a:endParaRPr lang="en-US" sz="1200" dirty="0"/>
          </a:p>
          <a:p>
            <a:pPr marL="342900" indent="-342900">
              <a:buClr>
                <a:schemeClr val="accent1"/>
              </a:buClr>
              <a:buFont typeface="Wingdings 3" charset="2"/>
              <a:buChar char=""/>
            </a:pPr>
            <a:r>
              <a:rPr lang="en-US" sz="2400" dirty="0"/>
              <a:t> </a:t>
            </a:r>
            <a:r>
              <a:rPr lang="en-US" sz="2400" dirty="0">
                <a:effectLst>
                  <a:outerShdw blurRad="38100" dist="38100" dir="2700000" algn="tl">
                    <a:srgbClr val="000000">
                      <a:alpha val="43137"/>
                    </a:srgbClr>
                  </a:outerShdw>
                </a:effectLst>
              </a:rPr>
              <a:t>Effective date September 1, 2023; applicable only to actions commencing on or after September 1, 2024</a:t>
            </a:r>
          </a:p>
          <a:p>
            <a:pPr marL="342900" indent="-342900">
              <a:buClr>
                <a:schemeClr val="accent1"/>
              </a:buClr>
              <a:buFont typeface="Wingdings 3" charset="2"/>
              <a:buChar char=""/>
            </a:pPr>
            <a:endParaRPr lang="en-US" sz="1200" dirty="0">
              <a:effectLst>
                <a:outerShdw blurRad="38100" dist="38100" dir="2700000" algn="tl">
                  <a:srgbClr val="000000">
                    <a:alpha val="43137"/>
                  </a:srgbClr>
                </a:outerShdw>
              </a:effectLst>
            </a:endParaRPr>
          </a:p>
          <a:p>
            <a:pPr marL="342900" indent="-342900">
              <a:buClr>
                <a:schemeClr val="accent1"/>
              </a:buClr>
              <a:buFont typeface="Wingdings 3" charset="2"/>
              <a:buChar char=""/>
            </a:pPr>
            <a:r>
              <a:rPr lang="en-US" sz="2400" dirty="0">
                <a:effectLst>
                  <a:outerShdw blurRad="38100" dist="38100" dir="2700000" algn="tl">
                    <a:srgbClr val="000000">
                      <a:alpha val="43137"/>
                    </a:srgbClr>
                  </a:outerShdw>
                </a:effectLst>
              </a:rPr>
              <a:t>Five divisions commence operations on Sept. 1, 2024; additional six divisions (including El Paso) will not open absent further legislative action to appropriate funding</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46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1000"/>
                                        <p:tgtEl>
                                          <p:spTgt spid="4">
                                            <p:txEl>
                                              <p:pRg st="0" end="0"/>
                                            </p:txEl>
                                          </p:spTgt>
                                        </p:tgtEl>
                                      </p:cBhvr>
                                    </p:animEffect>
                                    <p:anim calcmode="lin" valueType="num">
                                      <p:cBhvr>
                                        <p:cTn id="1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1000"/>
                                        <p:tgtEl>
                                          <p:spTgt spid="4">
                                            <p:txEl>
                                              <p:pRg st="2" end="2"/>
                                            </p:txEl>
                                          </p:spTgt>
                                        </p:tgtEl>
                                      </p:cBhvr>
                                    </p:animEffect>
                                    <p:anim calcmode="lin" valueType="num">
                                      <p:cBhvr>
                                        <p:cTn id="1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63" name="Picture 16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5" name="Picture 16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7" name="Oval 16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69" name="Picture 16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1" name="Picture 17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3" name="Rectangle 17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75" name="Rectangle 174">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401105618"/>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8440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63" name="Picture 16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5" name="Picture 16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7" name="Oval 16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69" name="Picture 16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1" name="Picture 17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3" name="Rectangle 17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75" name="Rectangle 174">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2790259855"/>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76021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80" name="Picture 17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2" name="Picture 18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4" name="Oval 18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6" name="Picture 18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8" name="Picture 18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0" name="Rectangle 18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8A468F5-19BB-8E2C-725B-FBB31C6EF618}"/>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lnSpc>
                <a:spcPct val="90000"/>
              </a:lnSpc>
            </a:pPr>
            <a:r>
              <a:rPr lang="en-US" sz="3200" dirty="0">
                <a:effectLst>
                  <a:outerShdw blurRad="38100" dist="38100" dir="2700000" algn="tl">
                    <a:srgbClr val="000000">
                      <a:alpha val="43137"/>
                    </a:srgbClr>
                  </a:outerShdw>
                </a:effectLst>
              </a:rPr>
              <a:t>SCOTX’s Preliminary Approval of Rules for Bus. Courts (Misc. Docket No. 24-9004)</a:t>
            </a:r>
          </a:p>
        </p:txBody>
      </p:sp>
      <p:sp>
        <p:nvSpPr>
          <p:cNvPr id="192" name="Rectangle 191">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28" name="Content Placeholder 2">
            <a:extLst>
              <a:ext uri="{FF2B5EF4-FFF2-40B4-BE49-F238E27FC236}">
                <a16:creationId xmlns:a16="http://schemas.microsoft.com/office/drawing/2014/main" id="{1C6CB03C-FAB8-B939-DDEA-FE108DBC4BC6}"/>
              </a:ext>
            </a:extLst>
          </p:cNvPr>
          <p:cNvGraphicFramePr>
            <a:graphicFrameLocks noGrp="1"/>
          </p:cNvGraphicFramePr>
          <p:nvPr>
            <p:ph sz="half" idx="1"/>
            <p:extLst>
              <p:ext uri="{D42A27DB-BD31-4B8C-83A1-F6EECF244321}">
                <p14:modId xmlns:p14="http://schemas.microsoft.com/office/powerpoint/2010/main" val="1846974407"/>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13828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
              <a:schemeClr val="tx2">
                <a:lumMod val="50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0" name="Picture 3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1" name="Picture 3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3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3" name="Picture 3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Title 7">
            <a:extLst>
              <a:ext uri="{FF2B5EF4-FFF2-40B4-BE49-F238E27FC236}">
                <a16:creationId xmlns:a16="http://schemas.microsoft.com/office/drawing/2014/main" id="{79260D4B-C930-73EE-30D8-148399FBEE37}"/>
              </a:ext>
            </a:extLst>
          </p:cNvPr>
          <p:cNvSpPr>
            <a:spLocks noGrp="1"/>
          </p:cNvSpPr>
          <p:nvPr>
            <p:ph type="ctrTitle"/>
          </p:nvPr>
        </p:nvSpPr>
        <p:spPr>
          <a:xfrm>
            <a:off x="5282381" y="629266"/>
            <a:ext cx="4767471" cy="716455"/>
          </a:xfrm>
        </p:spPr>
        <p:txBody>
          <a:bodyPr vert="horz" lIns="91440" tIns="45720" rIns="91440" bIns="45720" rtlCol="0" anchor="t">
            <a:normAutofit/>
          </a:bodyPr>
          <a:lstStyle/>
          <a:p>
            <a:r>
              <a:rPr lang="en-US" sz="3000" b="1" dirty="0"/>
              <a:t>15th Court of Appeals</a:t>
            </a:r>
          </a:p>
        </p:txBody>
      </p:sp>
      <p:pic>
        <p:nvPicPr>
          <p:cNvPr id="5" name="Picture 4" descr="Columns outside supreme court building">
            <a:extLst>
              <a:ext uri="{FF2B5EF4-FFF2-40B4-BE49-F238E27FC236}">
                <a16:creationId xmlns:a16="http://schemas.microsoft.com/office/drawing/2014/main" id="{37B4B43C-249D-EB20-FE57-73679353FE2F}"/>
              </a:ext>
            </a:extLst>
          </p:cNvPr>
          <p:cNvPicPr>
            <a:picLocks noChangeAspect="1"/>
          </p:cNvPicPr>
          <p:nvPr/>
        </p:nvPicPr>
        <p:blipFill rotWithShape="1">
          <a:blip r:embed="rId6">
            <a:extLst>
              <a:ext uri="{28A0092B-C50C-407E-A947-70E740481C1C}">
                <a14:useLocalDpi xmlns:a14="http://schemas.microsoft.com/office/drawing/2010/main" val="0"/>
              </a:ext>
            </a:extLst>
          </a:blip>
          <a:srcRect l="22901" r="31988" b="-1"/>
          <a:stretch/>
        </p:blipFill>
        <p:spPr>
          <a:xfrm>
            <a:off x="-1" y="10"/>
            <a:ext cx="4634680" cy="6857990"/>
          </a:xfrm>
          <a:prstGeom prst="rect">
            <a:avLst/>
          </a:prstGeom>
        </p:spPr>
      </p:pic>
      <p:sp>
        <p:nvSpPr>
          <p:cNvPr id="7" name="TextBox 6">
            <a:extLst>
              <a:ext uri="{FF2B5EF4-FFF2-40B4-BE49-F238E27FC236}">
                <a16:creationId xmlns:a16="http://schemas.microsoft.com/office/drawing/2014/main" id="{EA4E7A8E-F259-BC7C-46F9-88E04835FE45}"/>
              </a:ext>
            </a:extLst>
          </p:cNvPr>
          <p:cNvSpPr txBox="1"/>
          <p:nvPr/>
        </p:nvSpPr>
        <p:spPr>
          <a:xfrm>
            <a:off x="5032215" y="987493"/>
            <a:ext cx="6642526" cy="3809999"/>
          </a:xfrm>
          <a:prstGeom prst="rect">
            <a:avLst/>
          </a:prstGeom>
        </p:spPr>
        <p:txBody>
          <a:bodyPr vert="horz" lIns="91440" tIns="45720" rIns="91440" bIns="45720" rtlCol="0">
            <a:noAutofit/>
          </a:bodyPr>
          <a:lstStyle/>
          <a:p>
            <a:pPr>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marL="0" lvl="1">
              <a:spcBef>
                <a:spcPts val="1000"/>
              </a:spcBef>
              <a:buClr>
                <a:schemeClr val="accent1"/>
              </a:buClr>
              <a:buSzPct val="80000"/>
            </a:pPr>
            <a:r>
              <a:rPr lang="en-US" sz="2400" dirty="0">
                <a:solidFill>
                  <a:srgbClr val="FFFFFF"/>
                </a:solidFill>
                <a:latin typeface="+mj-lt"/>
                <a:ea typeface="+mj-ea"/>
                <a:cs typeface="+mj-cs"/>
              </a:rPr>
              <a:t>“Notwithstanding any other law and except... when the supreme court has concurrent or exclusive jurisdiction, the Fifteenth Court of Appeals has exclusive jurisdiction over an appeal from an order or judgment of the business court or an original proceeding related to an action or order of the business court.” (emphasis added) </a:t>
            </a:r>
          </a:p>
        </p:txBody>
      </p:sp>
    </p:spTree>
    <p:extLst>
      <p:ext uri="{BB962C8B-B14F-4D97-AF65-F5344CB8AC3E}">
        <p14:creationId xmlns:p14="http://schemas.microsoft.com/office/powerpoint/2010/main" val="3642836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000">
              <a:schemeClr val="tx2">
                <a:lumMod val="50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0" name="Picture 3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1" name="Picture 3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3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3" name="Picture 3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Title 7">
            <a:extLst>
              <a:ext uri="{FF2B5EF4-FFF2-40B4-BE49-F238E27FC236}">
                <a16:creationId xmlns:a16="http://schemas.microsoft.com/office/drawing/2014/main" id="{79260D4B-C930-73EE-30D8-148399FBEE37}"/>
              </a:ext>
            </a:extLst>
          </p:cNvPr>
          <p:cNvSpPr>
            <a:spLocks noGrp="1"/>
          </p:cNvSpPr>
          <p:nvPr>
            <p:ph type="ctrTitle"/>
          </p:nvPr>
        </p:nvSpPr>
        <p:spPr>
          <a:xfrm>
            <a:off x="5282381" y="629266"/>
            <a:ext cx="4767471" cy="768213"/>
          </a:xfrm>
        </p:spPr>
        <p:txBody>
          <a:bodyPr vert="horz" lIns="91440" tIns="45720" rIns="91440" bIns="45720" rtlCol="0" anchor="t">
            <a:normAutofit/>
          </a:bodyPr>
          <a:lstStyle/>
          <a:p>
            <a:r>
              <a:rPr lang="en-US" sz="3000" b="1" dirty="0"/>
              <a:t>15th Court of Appeals</a:t>
            </a:r>
          </a:p>
        </p:txBody>
      </p:sp>
      <p:pic>
        <p:nvPicPr>
          <p:cNvPr id="5" name="Picture 4" descr="Columns outside supreme court building">
            <a:extLst>
              <a:ext uri="{FF2B5EF4-FFF2-40B4-BE49-F238E27FC236}">
                <a16:creationId xmlns:a16="http://schemas.microsoft.com/office/drawing/2014/main" id="{37B4B43C-249D-EB20-FE57-73679353FE2F}"/>
              </a:ext>
            </a:extLst>
          </p:cNvPr>
          <p:cNvPicPr>
            <a:picLocks noChangeAspect="1"/>
          </p:cNvPicPr>
          <p:nvPr/>
        </p:nvPicPr>
        <p:blipFill rotWithShape="1">
          <a:blip r:embed="rId6">
            <a:extLst>
              <a:ext uri="{28A0092B-C50C-407E-A947-70E740481C1C}">
                <a14:useLocalDpi xmlns:a14="http://schemas.microsoft.com/office/drawing/2010/main" val="0"/>
              </a:ext>
            </a:extLst>
          </a:blip>
          <a:srcRect l="22901" r="31988" b="-1"/>
          <a:stretch/>
        </p:blipFill>
        <p:spPr>
          <a:xfrm>
            <a:off x="-1" y="10"/>
            <a:ext cx="4634680" cy="6857990"/>
          </a:xfrm>
          <a:prstGeom prst="rect">
            <a:avLst/>
          </a:prstGeom>
        </p:spPr>
      </p:pic>
      <p:sp>
        <p:nvSpPr>
          <p:cNvPr id="7" name="TextBox 6">
            <a:extLst>
              <a:ext uri="{FF2B5EF4-FFF2-40B4-BE49-F238E27FC236}">
                <a16:creationId xmlns:a16="http://schemas.microsoft.com/office/drawing/2014/main" id="{EA4E7A8E-F259-BC7C-46F9-88E04835FE45}"/>
              </a:ext>
            </a:extLst>
          </p:cNvPr>
          <p:cNvSpPr txBox="1"/>
          <p:nvPr/>
        </p:nvSpPr>
        <p:spPr>
          <a:xfrm>
            <a:off x="5101226" y="1585668"/>
            <a:ext cx="6642526" cy="3809999"/>
          </a:xfrm>
          <a:prstGeom prst="rect">
            <a:avLst/>
          </a:prstGeom>
        </p:spPr>
        <p:txBody>
          <a:bodyPr vert="horz" lIns="91440" tIns="45720" rIns="91440" bIns="45720" rtlCol="0">
            <a:noAutofit/>
          </a:bodyPr>
          <a:lstStyle/>
          <a:p>
            <a:pPr marL="0" lvl="1">
              <a:spcBef>
                <a:spcPts val="1000"/>
              </a:spcBef>
              <a:buClr>
                <a:schemeClr val="accent1"/>
              </a:buClr>
              <a:buSzPct val="80000"/>
            </a:pPr>
            <a:r>
              <a:rPr lang="en-US" sz="2400" dirty="0">
                <a:solidFill>
                  <a:srgbClr val="FFFFFF"/>
                </a:solidFill>
                <a:latin typeface="+mj-lt"/>
                <a:ea typeface="+mj-ea"/>
                <a:cs typeface="+mj-cs"/>
              </a:rPr>
              <a:t>The 15th Court’s district extends to all counties in Texas:</a:t>
            </a:r>
          </a:p>
          <a:p>
            <a:pPr marL="0" lvl="1">
              <a:spcBef>
                <a:spcPts val="1000"/>
              </a:spcBef>
              <a:buClr>
                <a:schemeClr val="accent1"/>
              </a:buClr>
              <a:buSzPct val="80000"/>
            </a:pPr>
            <a:endParaRPr lang="en-US" sz="1400" dirty="0">
              <a:solidFill>
                <a:srgbClr val="FFFFFF"/>
              </a:solidFill>
              <a:latin typeface="+mj-lt"/>
              <a:ea typeface="+mj-ea"/>
              <a:cs typeface="+mj-cs"/>
            </a:endParaRPr>
          </a:p>
          <a:p>
            <a:pPr marL="457200" lvl="2">
              <a:spcBef>
                <a:spcPts val="1000"/>
              </a:spcBef>
              <a:buClr>
                <a:schemeClr val="accent1"/>
              </a:buClr>
              <a:buSzPct val="80000"/>
            </a:pPr>
            <a:r>
              <a:rPr lang="en-US" sz="2400" dirty="0">
                <a:solidFill>
                  <a:srgbClr val="FFFFFF"/>
                </a:solidFill>
                <a:latin typeface="+mj-lt"/>
                <a:ea typeface="+mj-ea"/>
                <a:cs typeface="+mj-cs"/>
              </a:rPr>
              <a:t>“The Court of Appeals for the Fifteenth Court . . . shall be held in the City of Austin” but “may transact its business in any county in the district as the court determines is necessary and convenient.”</a:t>
            </a:r>
          </a:p>
        </p:txBody>
      </p:sp>
    </p:spTree>
    <p:extLst>
      <p:ext uri="{BB962C8B-B14F-4D97-AF65-F5344CB8AC3E}">
        <p14:creationId xmlns:p14="http://schemas.microsoft.com/office/powerpoint/2010/main" val="2892680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
              <a:schemeClr val="tx2">
                <a:lumMod val="50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0" name="Picture 3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1" name="Picture 3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3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3" name="Picture 3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Title 7">
            <a:extLst>
              <a:ext uri="{FF2B5EF4-FFF2-40B4-BE49-F238E27FC236}">
                <a16:creationId xmlns:a16="http://schemas.microsoft.com/office/drawing/2014/main" id="{79260D4B-C930-73EE-30D8-148399FBEE37}"/>
              </a:ext>
            </a:extLst>
          </p:cNvPr>
          <p:cNvSpPr>
            <a:spLocks noGrp="1"/>
          </p:cNvSpPr>
          <p:nvPr>
            <p:ph type="ctrTitle"/>
          </p:nvPr>
        </p:nvSpPr>
        <p:spPr>
          <a:xfrm>
            <a:off x="5282381" y="629266"/>
            <a:ext cx="4767471" cy="750960"/>
          </a:xfrm>
        </p:spPr>
        <p:txBody>
          <a:bodyPr vert="horz" lIns="91440" tIns="45720" rIns="91440" bIns="45720" rtlCol="0" anchor="t">
            <a:normAutofit/>
          </a:bodyPr>
          <a:lstStyle/>
          <a:p>
            <a:r>
              <a:rPr lang="en-US" sz="3000" b="1" dirty="0"/>
              <a:t>15th Court of Appeals</a:t>
            </a:r>
          </a:p>
        </p:txBody>
      </p:sp>
      <p:pic>
        <p:nvPicPr>
          <p:cNvPr id="5" name="Picture 4" descr="Columns outside supreme court building">
            <a:extLst>
              <a:ext uri="{FF2B5EF4-FFF2-40B4-BE49-F238E27FC236}">
                <a16:creationId xmlns:a16="http://schemas.microsoft.com/office/drawing/2014/main" id="{37B4B43C-249D-EB20-FE57-73679353FE2F}"/>
              </a:ext>
            </a:extLst>
          </p:cNvPr>
          <p:cNvPicPr>
            <a:picLocks noChangeAspect="1"/>
          </p:cNvPicPr>
          <p:nvPr/>
        </p:nvPicPr>
        <p:blipFill rotWithShape="1">
          <a:blip r:embed="rId6">
            <a:extLst>
              <a:ext uri="{28A0092B-C50C-407E-A947-70E740481C1C}">
                <a14:useLocalDpi xmlns:a14="http://schemas.microsoft.com/office/drawing/2010/main" val="0"/>
              </a:ext>
            </a:extLst>
          </a:blip>
          <a:srcRect l="22901" r="31988" b="-1"/>
          <a:stretch/>
        </p:blipFill>
        <p:spPr>
          <a:xfrm>
            <a:off x="-1" y="10"/>
            <a:ext cx="4634680" cy="6857990"/>
          </a:xfrm>
          <a:prstGeom prst="rect">
            <a:avLst/>
          </a:prstGeom>
        </p:spPr>
      </p:pic>
      <p:sp>
        <p:nvSpPr>
          <p:cNvPr id="7" name="TextBox 6">
            <a:extLst>
              <a:ext uri="{FF2B5EF4-FFF2-40B4-BE49-F238E27FC236}">
                <a16:creationId xmlns:a16="http://schemas.microsoft.com/office/drawing/2014/main" id="{EA4E7A8E-F259-BC7C-46F9-88E04835FE45}"/>
              </a:ext>
            </a:extLst>
          </p:cNvPr>
          <p:cNvSpPr txBox="1"/>
          <p:nvPr/>
        </p:nvSpPr>
        <p:spPr>
          <a:xfrm>
            <a:off x="5135732" y="1380226"/>
            <a:ext cx="6642526" cy="3809999"/>
          </a:xfrm>
          <a:prstGeom prst="rect">
            <a:avLst/>
          </a:prstGeom>
        </p:spPr>
        <p:txBody>
          <a:bodyPr vert="horz" lIns="91440" tIns="45720" rIns="91440" bIns="45720" rtlCol="0">
            <a:noAutofit/>
          </a:bodyPr>
          <a:lstStyle/>
          <a:p>
            <a:pPr marL="0" lvl="1">
              <a:spcBef>
                <a:spcPts val="1000"/>
              </a:spcBef>
              <a:buClr>
                <a:schemeClr val="accent1"/>
              </a:buClr>
              <a:buSzPct val="80000"/>
            </a:pPr>
            <a:r>
              <a:rPr lang="en-US" sz="2400" dirty="0">
                <a:solidFill>
                  <a:srgbClr val="FFFFFF"/>
                </a:solidFill>
                <a:latin typeface="+mj-lt"/>
                <a:ea typeface="+mj-ea"/>
                <a:cs typeface="+mj-cs"/>
              </a:rPr>
              <a:t>Court has civil jurisdiction over:</a:t>
            </a:r>
          </a:p>
          <a:p>
            <a:pPr marL="800100" lvl="2" indent="-342900">
              <a:spcBef>
                <a:spcPts val="1000"/>
              </a:spcBef>
              <a:buClr>
                <a:schemeClr val="accent1"/>
              </a:buClr>
              <a:buSzPct val="80000"/>
              <a:buFont typeface="Wingdings" panose="05000000000000000000" pitchFamily="2" charset="2"/>
              <a:buChar char="§"/>
            </a:pPr>
            <a:r>
              <a:rPr lang="en-US" sz="2400" dirty="0">
                <a:solidFill>
                  <a:srgbClr val="FFFFFF"/>
                </a:solidFill>
                <a:latin typeface="+mj-lt"/>
                <a:ea typeface="+mj-ea"/>
                <a:cs typeface="+mj-cs"/>
              </a:rPr>
              <a:t>matters brought by or against the state (with many statutory exceptions; e.g., cases brought under the Family Code, personal injury claims, employment discrimination etc.);</a:t>
            </a:r>
          </a:p>
          <a:p>
            <a:pPr marL="800100" lvl="2" indent="-342900">
              <a:spcBef>
                <a:spcPts val="1000"/>
              </a:spcBef>
              <a:buClr>
                <a:schemeClr val="accent1"/>
              </a:buClr>
              <a:buSzPct val="80000"/>
              <a:buFont typeface="Wingdings" panose="05000000000000000000" pitchFamily="2" charset="2"/>
              <a:buChar char="§"/>
            </a:pPr>
            <a:r>
              <a:rPr lang="en-US" sz="2400" dirty="0">
                <a:solidFill>
                  <a:srgbClr val="FFFFFF"/>
                </a:solidFill>
                <a:latin typeface="+mj-lt"/>
                <a:ea typeface="+mj-ea"/>
                <a:cs typeface="+mj-cs"/>
              </a:rPr>
              <a:t>Challenges to the constitutionality or validity of a state statute or rule</a:t>
            </a:r>
          </a:p>
        </p:txBody>
      </p:sp>
    </p:spTree>
    <p:extLst>
      <p:ext uri="{BB962C8B-B14F-4D97-AF65-F5344CB8AC3E}">
        <p14:creationId xmlns:p14="http://schemas.microsoft.com/office/powerpoint/2010/main" val="2348950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000">
              <a:schemeClr val="tx2">
                <a:lumMod val="50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0" name="Picture 3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1" name="Picture 3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3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3" name="Picture 3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Title 7">
            <a:extLst>
              <a:ext uri="{FF2B5EF4-FFF2-40B4-BE49-F238E27FC236}">
                <a16:creationId xmlns:a16="http://schemas.microsoft.com/office/drawing/2014/main" id="{79260D4B-C930-73EE-30D8-148399FBEE37}"/>
              </a:ext>
            </a:extLst>
          </p:cNvPr>
          <p:cNvSpPr>
            <a:spLocks noGrp="1"/>
          </p:cNvSpPr>
          <p:nvPr>
            <p:ph type="ctrTitle"/>
          </p:nvPr>
        </p:nvSpPr>
        <p:spPr>
          <a:xfrm>
            <a:off x="5282381" y="629266"/>
            <a:ext cx="4767471" cy="742334"/>
          </a:xfrm>
        </p:spPr>
        <p:txBody>
          <a:bodyPr vert="horz" lIns="91440" tIns="45720" rIns="91440" bIns="45720" rtlCol="0" anchor="t">
            <a:normAutofit/>
          </a:bodyPr>
          <a:lstStyle/>
          <a:p>
            <a:r>
              <a:rPr lang="en-US" sz="3000" b="1" dirty="0"/>
              <a:t>15th Court of Appeals</a:t>
            </a:r>
          </a:p>
        </p:txBody>
      </p:sp>
      <p:pic>
        <p:nvPicPr>
          <p:cNvPr id="5" name="Picture 4" descr="Columns outside supreme court building">
            <a:extLst>
              <a:ext uri="{FF2B5EF4-FFF2-40B4-BE49-F238E27FC236}">
                <a16:creationId xmlns:a16="http://schemas.microsoft.com/office/drawing/2014/main" id="{37B4B43C-249D-EB20-FE57-73679353FE2F}"/>
              </a:ext>
            </a:extLst>
          </p:cNvPr>
          <p:cNvPicPr>
            <a:picLocks noChangeAspect="1"/>
          </p:cNvPicPr>
          <p:nvPr/>
        </p:nvPicPr>
        <p:blipFill rotWithShape="1">
          <a:blip r:embed="rId6">
            <a:extLst>
              <a:ext uri="{28A0092B-C50C-407E-A947-70E740481C1C}">
                <a14:useLocalDpi xmlns:a14="http://schemas.microsoft.com/office/drawing/2010/main" val="0"/>
              </a:ext>
            </a:extLst>
          </a:blip>
          <a:srcRect l="22901" r="31988" b="-1"/>
          <a:stretch/>
        </p:blipFill>
        <p:spPr>
          <a:xfrm>
            <a:off x="-1" y="10"/>
            <a:ext cx="4634680" cy="6857990"/>
          </a:xfrm>
          <a:prstGeom prst="rect">
            <a:avLst/>
          </a:prstGeom>
        </p:spPr>
      </p:pic>
      <p:sp>
        <p:nvSpPr>
          <p:cNvPr id="7" name="TextBox 6">
            <a:extLst>
              <a:ext uri="{FF2B5EF4-FFF2-40B4-BE49-F238E27FC236}">
                <a16:creationId xmlns:a16="http://schemas.microsoft.com/office/drawing/2014/main" id="{EA4E7A8E-F259-BC7C-46F9-88E04835FE45}"/>
              </a:ext>
            </a:extLst>
          </p:cNvPr>
          <p:cNvSpPr txBox="1"/>
          <p:nvPr/>
        </p:nvSpPr>
        <p:spPr>
          <a:xfrm>
            <a:off x="5282381" y="1524000"/>
            <a:ext cx="6642526" cy="3809999"/>
          </a:xfrm>
          <a:prstGeom prst="rect">
            <a:avLst/>
          </a:prstGeom>
        </p:spPr>
        <p:txBody>
          <a:bodyPr vert="horz" lIns="91440" tIns="45720" rIns="91440" bIns="45720" rtlCol="0">
            <a:noAutofit/>
          </a:bodyPr>
          <a:lstStyle/>
          <a:p>
            <a:pPr marL="0" lvl="1">
              <a:spcBef>
                <a:spcPts val="1000"/>
              </a:spcBef>
              <a:buClr>
                <a:schemeClr val="accent1"/>
              </a:buClr>
              <a:buSzPct val="80000"/>
            </a:pPr>
            <a:r>
              <a:rPr lang="en-US" sz="2400" dirty="0">
                <a:solidFill>
                  <a:srgbClr val="FFFFFF"/>
                </a:solidFill>
                <a:latin typeface="+mj-lt"/>
                <a:ea typeface="+mj-ea"/>
                <a:cs typeface="+mj-cs"/>
              </a:rPr>
              <a:t>For first three years, court will consist of one chief justice and two additional judges—same panel will hear all appeals</a:t>
            </a:r>
          </a:p>
          <a:p>
            <a:pPr marL="0" lvl="1">
              <a:spcBef>
                <a:spcPts val="1000"/>
              </a:spcBef>
              <a:buClr>
                <a:schemeClr val="accent1"/>
              </a:buClr>
              <a:buSzPct val="80000"/>
            </a:pPr>
            <a:endParaRPr lang="en-US" sz="2400" dirty="0">
              <a:solidFill>
                <a:srgbClr val="FFFFFF"/>
              </a:solidFill>
              <a:latin typeface="+mj-lt"/>
              <a:ea typeface="+mj-ea"/>
              <a:cs typeface="+mj-cs"/>
            </a:endParaRPr>
          </a:p>
          <a:p>
            <a:pPr marL="0" lvl="1">
              <a:spcBef>
                <a:spcPts val="1000"/>
              </a:spcBef>
              <a:buClr>
                <a:schemeClr val="accent1"/>
              </a:buClr>
              <a:buSzPct val="80000"/>
            </a:pPr>
            <a:r>
              <a:rPr lang="en-US" sz="2400" dirty="0">
                <a:solidFill>
                  <a:srgbClr val="FFFFFF"/>
                </a:solidFill>
                <a:latin typeface="+mj-lt"/>
                <a:ea typeface="+mj-ea"/>
                <a:cs typeface="+mj-cs"/>
              </a:rPr>
              <a:t>In 2027 will increase to one chief justice and four additional justices</a:t>
            </a:r>
          </a:p>
        </p:txBody>
      </p:sp>
    </p:spTree>
    <p:extLst>
      <p:ext uri="{BB962C8B-B14F-4D97-AF65-F5344CB8AC3E}">
        <p14:creationId xmlns:p14="http://schemas.microsoft.com/office/powerpoint/2010/main" val="1648339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
              <a:schemeClr val="tx2">
                <a:lumMod val="50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0" name="Picture 3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1" name="Picture 3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3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3" name="Picture 3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Title 7">
            <a:extLst>
              <a:ext uri="{FF2B5EF4-FFF2-40B4-BE49-F238E27FC236}">
                <a16:creationId xmlns:a16="http://schemas.microsoft.com/office/drawing/2014/main" id="{79260D4B-C930-73EE-30D8-148399FBEE37}"/>
              </a:ext>
            </a:extLst>
          </p:cNvPr>
          <p:cNvSpPr>
            <a:spLocks noGrp="1"/>
          </p:cNvSpPr>
          <p:nvPr>
            <p:ph type="ctrTitle"/>
          </p:nvPr>
        </p:nvSpPr>
        <p:spPr>
          <a:xfrm>
            <a:off x="5282381" y="629266"/>
            <a:ext cx="4767471" cy="699202"/>
          </a:xfrm>
        </p:spPr>
        <p:txBody>
          <a:bodyPr vert="horz" lIns="91440" tIns="45720" rIns="91440" bIns="45720" rtlCol="0" anchor="t">
            <a:normAutofit/>
          </a:bodyPr>
          <a:lstStyle/>
          <a:p>
            <a:r>
              <a:rPr lang="en-US" sz="3000" b="1" dirty="0"/>
              <a:t>15th Court of Appeals</a:t>
            </a:r>
          </a:p>
        </p:txBody>
      </p:sp>
      <p:pic>
        <p:nvPicPr>
          <p:cNvPr id="5" name="Picture 4" descr="Columns outside supreme court building">
            <a:extLst>
              <a:ext uri="{FF2B5EF4-FFF2-40B4-BE49-F238E27FC236}">
                <a16:creationId xmlns:a16="http://schemas.microsoft.com/office/drawing/2014/main" id="{37B4B43C-249D-EB20-FE57-73679353FE2F}"/>
              </a:ext>
            </a:extLst>
          </p:cNvPr>
          <p:cNvPicPr>
            <a:picLocks noChangeAspect="1"/>
          </p:cNvPicPr>
          <p:nvPr/>
        </p:nvPicPr>
        <p:blipFill rotWithShape="1">
          <a:blip r:embed="rId6">
            <a:extLst>
              <a:ext uri="{28A0092B-C50C-407E-A947-70E740481C1C}">
                <a14:useLocalDpi xmlns:a14="http://schemas.microsoft.com/office/drawing/2010/main" val="0"/>
              </a:ext>
            </a:extLst>
          </a:blip>
          <a:srcRect l="22901" r="31988" b="-1"/>
          <a:stretch/>
        </p:blipFill>
        <p:spPr>
          <a:xfrm>
            <a:off x="-1" y="10"/>
            <a:ext cx="4634680" cy="6857990"/>
          </a:xfrm>
          <a:prstGeom prst="rect">
            <a:avLst/>
          </a:prstGeom>
        </p:spPr>
      </p:pic>
      <p:sp>
        <p:nvSpPr>
          <p:cNvPr id="7" name="TextBox 6">
            <a:extLst>
              <a:ext uri="{FF2B5EF4-FFF2-40B4-BE49-F238E27FC236}">
                <a16:creationId xmlns:a16="http://schemas.microsoft.com/office/drawing/2014/main" id="{EA4E7A8E-F259-BC7C-46F9-88E04835FE45}"/>
              </a:ext>
            </a:extLst>
          </p:cNvPr>
          <p:cNvSpPr txBox="1"/>
          <p:nvPr/>
        </p:nvSpPr>
        <p:spPr>
          <a:xfrm>
            <a:off x="5092600" y="1524000"/>
            <a:ext cx="6642526" cy="3809999"/>
          </a:xfrm>
          <a:prstGeom prst="rect">
            <a:avLst/>
          </a:prstGeom>
        </p:spPr>
        <p:txBody>
          <a:bodyPr vert="horz" lIns="91440" tIns="45720" rIns="91440" bIns="45720" rtlCol="0">
            <a:noAutofit/>
          </a:bodyPr>
          <a:lstStyle/>
          <a:p>
            <a:pPr marL="0" lvl="1">
              <a:spcBef>
                <a:spcPts val="1000"/>
              </a:spcBef>
              <a:buClr>
                <a:schemeClr val="accent1"/>
              </a:buClr>
              <a:buSzPct val="80000"/>
            </a:pPr>
            <a:r>
              <a:rPr lang="en-US" sz="2400" dirty="0">
                <a:solidFill>
                  <a:srgbClr val="FFFFFF"/>
                </a:solidFill>
                <a:latin typeface="+mj-lt"/>
                <a:ea typeface="+mj-ea"/>
                <a:cs typeface="+mj-cs"/>
              </a:rPr>
              <a:t>Justices will be </a:t>
            </a:r>
            <a:r>
              <a:rPr lang="en-US" sz="2400" b="1" dirty="0">
                <a:solidFill>
                  <a:srgbClr val="FFFFFF"/>
                </a:solidFill>
                <a:latin typeface="+mj-lt"/>
                <a:ea typeface="+mj-ea"/>
                <a:cs typeface="+mj-cs"/>
              </a:rPr>
              <a:t>appointed</a:t>
            </a:r>
            <a:r>
              <a:rPr lang="en-US" sz="2400" dirty="0">
                <a:solidFill>
                  <a:srgbClr val="FFFFFF"/>
                </a:solidFill>
                <a:latin typeface="+mj-lt"/>
                <a:ea typeface="+mj-ea"/>
                <a:cs typeface="+mj-cs"/>
              </a:rPr>
              <a:t> by the governor for a six-year term and </a:t>
            </a:r>
            <a:r>
              <a:rPr lang="en-US" sz="2400" b="1" dirty="0">
                <a:solidFill>
                  <a:srgbClr val="FFFFFF"/>
                </a:solidFill>
                <a:latin typeface="+mj-lt"/>
                <a:ea typeface="+mj-ea"/>
                <a:cs typeface="+mj-cs"/>
              </a:rPr>
              <a:t>thereafter will run for statewide election</a:t>
            </a:r>
          </a:p>
          <a:p>
            <a:pPr marL="342900" lvl="1" indent="-342900">
              <a:spcBef>
                <a:spcPts val="1000"/>
              </a:spcBef>
              <a:buClr>
                <a:schemeClr val="accent1"/>
              </a:buClr>
              <a:buSzPct val="80000"/>
              <a:buFont typeface="Wingdings 3" charset="2"/>
              <a:buChar char=""/>
            </a:pPr>
            <a:endParaRPr lang="en-US" sz="1200" dirty="0">
              <a:solidFill>
                <a:srgbClr val="FFFFFF"/>
              </a:solidFill>
              <a:latin typeface="+mj-lt"/>
              <a:ea typeface="+mj-ea"/>
              <a:cs typeface="+mj-cs"/>
            </a:endParaRPr>
          </a:p>
          <a:p>
            <a:pPr marL="0" lvl="1">
              <a:spcBef>
                <a:spcPts val="1000"/>
              </a:spcBef>
              <a:buClr>
                <a:schemeClr val="accent1"/>
              </a:buClr>
              <a:buSzPct val="80000"/>
            </a:pPr>
            <a:r>
              <a:rPr lang="en-US" sz="2400" dirty="0">
                <a:solidFill>
                  <a:srgbClr val="FFFFFF"/>
                </a:solidFill>
                <a:latin typeface="+mj-lt"/>
                <a:ea typeface="+mj-ea"/>
                <a:cs typeface="+mj-cs"/>
              </a:rPr>
              <a:t>Unlike business-court judicial appointments, the statute requires </a:t>
            </a:r>
            <a:r>
              <a:rPr lang="en-US" sz="2400" b="1" dirty="0">
                <a:solidFill>
                  <a:srgbClr val="FFFFFF"/>
                </a:solidFill>
                <a:latin typeface="+mj-lt"/>
                <a:ea typeface="+mj-ea"/>
                <a:cs typeface="+mj-cs"/>
              </a:rPr>
              <a:t>no minimum business-experience qualifications </a:t>
            </a:r>
            <a:r>
              <a:rPr lang="en-US" sz="2400" dirty="0">
                <a:solidFill>
                  <a:srgbClr val="FFFFFF"/>
                </a:solidFill>
                <a:latin typeface="+mj-lt"/>
                <a:ea typeface="+mj-ea"/>
                <a:cs typeface="+mj-cs"/>
              </a:rPr>
              <a:t>for 15th Court justices</a:t>
            </a:r>
          </a:p>
        </p:txBody>
      </p:sp>
    </p:spTree>
    <p:extLst>
      <p:ext uri="{BB962C8B-B14F-4D97-AF65-F5344CB8AC3E}">
        <p14:creationId xmlns:p14="http://schemas.microsoft.com/office/powerpoint/2010/main" val="237675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8"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806195" y="804672"/>
            <a:ext cx="3521359" cy="5248656"/>
          </a:xfrm>
        </p:spPr>
        <p:txBody>
          <a:bodyPr vert="horz" lIns="91440" tIns="45720" rIns="91440" bIns="45720" rtlCol="0" anchor="ctr">
            <a:normAutofit/>
          </a:bodyPr>
          <a:lstStyle/>
          <a:p>
            <a:pPr algn="ctr"/>
            <a:r>
              <a:rPr lang="en-US" sz="4200" b="1" i="0" kern="1200" dirty="0">
                <a:solidFill>
                  <a:schemeClr val="tx2"/>
                </a:solidFill>
                <a:latin typeface="+mj-lt"/>
                <a:ea typeface="+mj-ea"/>
                <a:cs typeface="+mj-cs"/>
              </a:rPr>
              <a:t>Anticipated Challenges</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975861" y="804671"/>
            <a:ext cx="6399930" cy="5248657"/>
          </a:xfrm>
        </p:spPr>
        <p:txBody>
          <a:bodyPr vert="horz" lIns="91440" tIns="45720" rIns="91440" bIns="45720" rtlCol="0" anchor="ctr">
            <a:normAutofit/>
          </a:bodyPr>
          <a:lstStyle/>
          <a:p>
            <a:pPr marL="342900" lvl="1" indent="-342900">
              <a:buClr>
                <a:schemeClr val="accent1"/>
              </a:buClr>
              <a:buFont typeface="Wingdings 3" charset="2"/>
              <a:buChar char=""/>
            </a:pPr>
            <a:r>
              <a:rPr lang="en-US" sz="2400" dirty="0">
                <a:solidFill>
                  <a:srgbClr val="FFFFFF"/>
                </a:solidFill>
              </a:rPr>
              <a:t>statute requires any challenge to proceed directly to the Texas Supreme Court (has exclusive jurisdiction)</a:t>
            </a:r>
          </a:p>
          <a:p>
            <a:pPr marL="342900" lvl="1" indent="-342900">
              <a:buClr>
                <a:schemeClr val="accent1"/>
              </a:buClr>
              <a:buFont typeface="Wingdings 3" charset="2"/>
              <a:buChar char=""/>
            </a:pPr>
            <a:endParaRPr lang="en-US" sz="1400" dirty="0">
              <a:solidFill>
                <a:srgbClr val="FFFFFF"/>
              </a:solidFill>
            </a:endParaRPr>
          </a:p>
          <a:p>
            <a:pPr marL="342900" lvl="1" indent="-342900">
              <a:buClr>
                <a:schemeClr val="accent1"/>
              </a:buClr>
              <a:buFont typeface="Wingdings 3" charset="2"/>
              <a:buChar char=""/>
            </a:pPr>
            <a:r>
              <a:rPr lang="en-US" sz="2400" dirty="0">
                <a:solidFill>
                  <a:srgbClr val="FFFFFF"/>
                </a:solidFill>
              </a:rPr>
              <a:t>If appointment process fails such  challenge, certain criteria will ensure elected judges meet statutory qualifications</a:t>
            </a:r>
          </a:p>
        </p:txBody>
      </p:sp>
    </p:spTree>
    <p:extLst>
      <p:ext uri="{BB962C8B-B14F-4D97-AF65-F5344CB8AC3E}">
        <p14:creationId xmlns:p14="http://schemas.microsoft.com/office/powerpoint/2010/main" val="1636656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8"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806195" y="804672"/>
            <a:ext cx="3521359" cy="5248656"/>
          </a:xfrm>
        </p:spPr>
        <p:txBody>
          <a:bodyPr vert="horz" lIns="91440" tIns="45720" rIns="91440" bIns="45720" rtlCol="0" anchor="ctr">
            <a:normAutofit/>
          </a:bodyPr>
          <a:lstStyle/>
          <a:p>
            <a:pPr algn="ctr"/>
            <a:r>
              <a:rPr lang="en-US" sz="4200" b="1" i="0" kern="1200" dirty="0">
                <a:solidFill>
                  <a:schemeClr val="tx2"/>
                </a:solidFill>
                <a:latin typeface="+mj-lt"/>
                <a:ea typeface="+mj-ea"/>
                <a:cs typeface="+mj-cs"/>
              </a:rPr>
              <a:t>Logistical Concerns</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975861" y="804671"/>
            <a:ext cx="6399930" cy="5248657"/>
          </a:xfrm>
        </p:spPr>
        <p:txBody>
          <a:bodyPr vert="horz" lIns="91440" tIns="45720" rIns="91440" bIns="45720" rtlCol="0" anchor="ctr">
            <a:normAutofit/>
          </a:bodyPr>
          <a:lstStyle/>
          <a:p>
            <a:pPr marL="342900" lvl="1" indent="-342900">
              <a:buClr>
                <a:schemeClr val="accent1"/>
              </a:buClr>
              <a:buFont typeface="Wingdings 3" charset="2"/>
              <a:buChar char=""/>
            </a:pPr>
            <a:r>
              <a:rPr lang="en-US" sz="2800" dirty="0">
                <a:solidFill>
                  <a:srgbClr val="FFFFFF"/>
                </a:solidFill>
              </a:rPr>
              <a:t>no existing infrastructure - </a:t>
            </a:r>
          </a:p>
          <a:p>
            <a:pPr marL="342900" lvl="1" indent="-342900">
              <a:buClr>
                <a:schemeClr val="accent1"/>
              </a:buClr>
              <a:buFont typeface="Wingdings 3" charset="2"/>
              <a:buChar char=""/>
            </a:pPr>
            <a:endParaRPr lang="en-US" sz="1400" dirty="0">
              <a:solidFill>
                <a:srgbClr val="FFFFFF"/>
              </a:solidFill>
            </a:endParaRPr>
          </a:p>
          <a:p>
            <a:pPr marL="342900" lvl="1" indent="-342900">
              <a:buClr>
                <a:schemeClr val="accent1"/>
              </a:buClr>
              <a:buFont typeface="Wingdings 3" charset="2"/>
              <a:buChar char=""/>
            </a:pPr>
            <a:r>
              <a:rPr lang="en-US" sz="2800" dirty="0">
                <a:solidFill>
                  <a:srgbClr val="FFFFFF"/>
                </a:solidFill>
              </a:rPr>
              <a:t>needs a case management system, supplies, furniture, technology, etc.</a:t>
            </a:r>
          </a:p>
        </p:txBody>
      </p:sp>
    </p:spTree>
    <p:extLst>
      <p:ext uri="{BB962C8B-B14F-4D97-AF65-F5344CB8AC3E}">
        <p14:creationId xmlns:p14="http://schemas.microsoft.com/office/powerpoint/2010/main" val="115741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2" name="Picture 7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4" name="Oval 7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6" name="Picture 7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8" name="Picture 7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0" name="Rectangle 7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 name="Rectangle 81">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6"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3140B1A-0F2B-ABB1-B63F-98B378FF7D87}"/>
              </a:ext>
            </a:extLst>
          </p:cNvPr>
          <p:cNvSpPr>
            <a:spLocks noGrp="1"/>
          </p:cNvSpPr>
          <p:nvPr>
            <p:ph type="title"/>
          </p:nvPr>
        </p:nvSpPr>
        <p:spPr>
          <a:xfrm>
            <a:off x="648930" y="629267"/>
            <a:ext cx="9252154" cy="1016654"/>
          </a:xfrm>
        </p:spPr>
        <p:txBody>
          <a:bodyPr vert="horz" lIns="91440" tIns="45720" rIns="91440" bIns="45720" rtlCol="0" anchor="t">
            <a:normAutofit/>
          </a:bodyPr>
          <a:lstStyle/>
          <a:p>
            <a:pPr>
              <a:lnSpc>
                <a:spcPct val="90000"/>
              </a:lnSpc>
            </a:pPr>
            <a:r>
              <a:rPr lang="en-US" sz="3300" b="1" i="0" kern="1200" dirty="0">
                <a:solidFill>
                  <a:srgbClr val="EBEBEB"/>
                </a:solidFill>
                <a:effectLst>
                  <a:outerShdw blurRad="38100" dist="38100" dir="2700000" algn="tl">
                    <a:srgbClr val="000000">
                      <a:alpha val="43137"/>
                    </a:srgbClr>
                  </a:outerShdw>
                </a:effectLst>
                <a:latin typeface="+mj-lt"/>
                <a:ea typeface="+mj-ea"/>
                <a:cs typeface="+mj-cs"/>
              </a:rPr>
              <a:t>Texas Gov’t Code Ch. 25A &amp; </a:t>
            </a:r>
            <a:br>
              <a:rPr lang="en-US" sz="3300" b="1" i="0" kern="1200" dirty="0">
                <a:solidFill>
                  <a:srgbClr val="EBEBEB"/>
                </a:solidFill>
                <a:effectLst>
                  <a:outerShdw blurRad="38100" dist="38100" dir="2700000" algn="tl">
                    <a:srgbClr val="000000">
                      <a:alpha val="43137"/>
                    </a:srgbClr>
                  </a:outerShdw>
                </a:effectLst>
                <a:latin typeface="+mj-lt"/>
                <a:ea typeface="+mj-ea"/>
                <a:cs typeface="+mj-cs"/>
              </a:rPr>
            </a:br>
            <a:r>
              <a:rPr lang="en-US" sz="3300" b="1" i="0" kern="1200" dirty="0">
                <a:solidFill>
                  <a:srgbClr val="EBEBEB"/>
                </a:solidFill>
                <a:effectLst>
                  <a:outerShdw blurRad="38100" dist="38100" dir="2700000" algn="tl">
                    <a:srgbClr val="000000">
                      <a:alpha val="43137"/>
                    </a:srgbClr>
                  </a:outerShdw>
                </a:effectLst>
                <a:latin typeface="+mj-lt"/>
                <a:ea typeface="+mj-ea"/>
                <a:cs typeface="+mj-cs"/>
              </a:rPr>
              <a:t>Texas Rules of Jud. Admin. </a:t>
            </a:r>
          </a:p>
        </p:txBody>
      </p:sp>
      <p:sp useBgFill="1">
        <p:nvSpPr>
          <p:cNvPr id="88" name="Freeform: Shape 87">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dirty="0"/>
          </a:p>
        </p:txBody>
      </p:sp>
      <p:sp>
        <p:nvSpPr>
          <p:cNvPr id="4" name="Text Placeholder 3">
            <a:extLst>
              <a:ext uri="{FF2B5EF4-FFF2-40B4-BE49-F238E27FC236}">
                <a16:creationId xmlns:a16="http://schemas.microsoft.com/office/drawing/2014/main" id="{B11655D1-DADE-4BEF-1253-C039FF3A0529}"/>
              </a:ext>
            </a:extLst>
          </p:cNvPr>
          <p:cNvSpPr>
            <a:spLocks noGrp="1"/>
          </p:cNvSpPr>
          <p:nvPr>
            <p:ph type="body" sz="half" idx="2"/>
          </p:nvPr>
        </p:nvSpPr>
        <p:spPr>
          <a:xfrm>
            <a:off x="648930" y="2548281"/>
            <a:ext cx="5364559" cy="4042642"/>
          </a:xfrm>
        </p:spPr>
        <p:txBody>
          <a:bodyPr vert="horz" lIns="91440" tIns="45720" rIns="91440" bIns="45720" rtlCol="0">
            <a:noAutofit/>
          </a:bodyPr>
          <a:lstStyle/>
          <a:p>
            <a:r>
              <a:rPr lang="en-US" sz="2000" b="1" dirty="0"/>
              <a:t>Statute contains fifteen defined terms (plus subparts) including:</a:t>
            </a:r>
          </a:p>
          <a:p>
            <a:pPr marL="800100" lvl="1" indent="-342900">
              <a:buClr>
                <a:schemeClr val="accent1"/>
              </a:buClr>
              <a:buFont typeface="Wingdings 3" charset="2"/>
              <a:buChar char=""/>
            </a:pPr>
            <a:r>
              <a:rPr lang="en-US" sz="2000" dirty="0"/>
              <a:t>“controlling person”</a:t>
            </a:r>
          </a:p>
          <a:p>
            <a:pPr marL="800100" lvl="1" indent="-342900">
              <a:buClr>
                <a:schemeClr val="accent1"/>
              </a:buClr>
              <a:buFont typeface="Wingdings 3" charset="2"/>
              <a:buChar char=""/>
            </a:pPr>
            <a:r>
              <a:rPr lang="en-US" sz="2000" dirty="0"/>
              <a:t>“ownership interest”</a:t>
            </a:r>
          </a:p>
          <a:p>
            <a:pPr marL="800100" lvl="1" indent="-342900">
              <a:buClr>
                <a:schemeClr val="accent1"/>
              </a:buClr>
              <a:buFont typeface="Wingdings 3" charset="2"/>
              <a:buChar char=""/>
            </a:pPr>
            <a:r>
              <a:rPr lang="en-US" sz="2000" dirty="0"/>
              <a:t>“governing documents”</a:t>
            </a:r>
          </a:p>
          <a:p>
            <a:pPr marL="800100" lvl="1" indent="-342900">
              <a:buClr>
                <a:schemeClr val="accent1"/>
              </a:buClr>
              <a:buFont typeface="Wingdings 3" charset="2"/>
              <a:buChar char=""/>
            </a:pPr>
            <a:r>
              <a:rPr lang="en-US" sz="2000" dirty="0"/>
              <a:t>“managerial official”</a:t>
            </a:r>
          </a:p>
          <a:p>
            <a:pPr marL="800100" lvl="1" indent="-342900">
              <a:buClr>
                <a:schemeClr val="accent1"/>
              </a:buClr>
              <a:buFont typeface="Wingdings 3" charset="2"/>
              <a:buChar char=""/>
            </a:pPr>
            <a:r>
              <a:rPr lang="en-US" sz="2000" dirty="0"/>
              <a:t>“officer”</a:t>
            </a:r>
          </a:p>
          <a:p>
            <a:pPr marL="800100" lvl="1" indent="-342900">
              <a:buClr>
                <a:schemeClr val="accent1"/>
              </a:buClr>
              <a:buFont typeface="Wingdings 3" charset="2"/>
              <a:buChar char=""/>
            </a:pPr>
            <a:r>
              <a:rPr lang="en-US" sz="2000" dirty="0"/>
              <a:t>“internal affairs”</a:t>
            </a:r>
          </a:p>
          <a:p>
            <a:pPr marL="0" lvl="1"/>
            <a:r>
              <a:rPr lang="en-US" sz="2000" i="1" dirty="0"/>
              <a:t>See</a:t>
            </a:r>
            <a:r>
              <a:rPr lang="en-US" sz="2000" dirty="0"/>
              <a:t> Tex. Civ. Prac. &amp; Rem. Code §</a:t>
            </a:r>
            <a:r>
              <a:rPr lang="en-US" dirty="0"/>
              <a:t>  </a:t>
            </a:r>
            <a:r>
              <a:rPr lang="en-US" sz="2000" dirty="0"/>
              <a:t>25A.001.</a:t>
            </a:r>
          </a:p>
        </p:txBody>
      </p:sp>
      <p:pic>
        <p:nvPicPr>
          <p:cNvPr id="8" name="Picture Placeholder 7">
            <a:extLst>
              <a:ext uri="{FF2B5EF4-FFF2-40B4-BE49-F238E27FC236}">
                <a16:creationId xmlns:a16="http://schemas.microsoft.com/office/drawing/2014/main" id="{2A187461-F6B4-008E-EEA0-000533D126A6}"/>
              </a:ext>
            </a:extLst>
          </p:cNvPr>
          <p:cNvPicPr>
            <a:picLocks noGrp="1" noChangeAspect="1"/>
          </p:cNvPicPr>
          <p:nvPr>
            <p:ph type="pic" idx="1"/>
          </p:nvPr>
        </p:nvPicPr>
        <p:blipFill rotWithShape="1">
          <a:blip r:embed="rId6"/>
          <a:srcRect t="14483" b="2491"/>
          <a:stretch/>
        </p:blipFill>
        <p:spPr>
          <a:xfrm>
            <a:off x="6091916" y="2846017"/>
            <a:ext cx="5451627" cy="3066545"/>
          </a:xfrm>
          <a:prstGeom prst="rect">
            <a:avLst/>
          </a:prstGeom>
          <a:effectLst/>
        </p:spPr>
      </p:pic>
    </p:spTree>
    <p:extLst>
      <p:ext uri="{BB962C8B-B14F-4D97-AF65-F5344CB8AC3E}">
        <p14:creationId xmlns:p14="http://schemas.microsoft.com/office/powerpoint/2010/main" val="2559351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1000"/>
                                        <p:tgtEl>
                                          <p:spTgt spid="4">
                                            <p:txEl>
                                              <p:pRg st="7" end="7"/>
                                            </p:txEl>
                                          </p:spTgt>
                                        </p:tgtEl>
                                      </p:cBhvr>
                                    </p:animEffect>
                                    <p:anim calcmode="lin" valueType="num">
                                      <p:cBhvr>
                                        <p:cTn id="4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8"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806195" y="804672"/>
            <a:ext cx="3521359" cy="5248656"/>
          </a:xfrm>
        </p:spPr>
        <p:txBody>
          <a:bodyPr vert="horz" lIns="91440" tIns="45720" rIns="91440" bIns="45720" rtlCol="0" anchor="ctr">
            <a:normAutofit/>
          </a:bodyPr>
          <a:lstStyle/>
          <a:p>
            <a:pPr algn="ctr"/>
            <a:r>
              <a:rPr lang="en-US" sz="4200" b="1" i="0" kern="1200" dirty="0">
                <a:solidFill>
                  <a:schemeClr val="tx2"/>
                </a:solidFill>
                <a:latin typeface="+mj-lt"/>
                <a:ea typeface="+mj-ea"/>
                <a:cs typeface="+mj-cs"/>
              </a:rPr>
              <a:t>Logistical Concerns</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975861" y="804671"/>
            <a:ext cx="6399930" cy="5248657"/>
          </a:xfrm>
        </p:spPr>
        <p:txBody>
          <a:bodyPr vert="horz" lIns="91440" tIns="45720" rIns="91440" bIns="45720" rtlCol="0" anchor="ctr">
            <a:normAutofit/>
          </a:bodyPr>
          <a:lstStyle/>
          <a:p>
            <a:pPr marL="342900" lvl="1" indent="-342900">
              <a:buClr>
                <a:schemeClr val="accent1"/>
              </a:buClr>
              <a:buFont typeface="Wingdings 3" charset="2"/>
              <a:buChar char=""/>
            </a:pPr>
            <a:r>
              <a:rPr lang="en-US" sz="2800" dirty="0">
                <a:solidFill>
                  <a:srgbClr val="FFFFFF"/>
                </a:solidFill>
              </a:rPr>
              <a:t>Appointments and staff hires (40 full-time employees?)</a:t>
            </a:r>
          </a:p>
          <a:p>
            <a:pPr marL="342900" lvl="1" indent="-342900">
              <a:buClr>
                <a:schemeClr val="accent1"/>
              </a:buClr>
              <a:buFont typeface="Wingdings 3" charset="2"/>
              <a:buChar char=""/>
            </a:pPr>
            <a:r>
              <a:rPr lang="en-US" sz="2800" dirty="0">
                <a:solidFill>
                  <a:srgbClr val="FFFFFF"/>
                </a:solidFill>
              </a:rPr>
              <a:t>issues related to security, staffing, and personnel</a:t>
            </a:r>
          </a:p>
        </p:txBody>
      </p:sp>
    </p:spTree>
    <p:extLst>
      <p:ext uri="{BB962C8B-B14F-4D97-AF65-F5344CB8AC3E}">
        <p14:creationId xmlns:p14="http://schemas.microsoft.com/office/powerpoint/2010/main" val="1314512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4E451B-7FA0-F0EC-3C15-46FDA03E34A6}"/>
              </a:ext>
            </a:extLst>
          </p:cNvPr>
          <p:cNvSpPr>
            <a:spLocks noGrp="1"/>
          </p:cNvSpPr>
          <p:nvPr>
            <p:ph type="title"/>
          </p:nvPr>
        </p:nvSpPr>
        <p:spPr>
          <a:xfrm>
            <a:off x="5411931" y="452718"/>
            <a:ext cx="4638903" cy="1400530"/>
          </a:xfrm>
        </p:spPr>
        <p:txBody>
          <a:bodyPr>
            <a:normAutofit/>
          </a:bodyPr>
          <a:lstStyle/>
          <a:p>
            <a:r>
              <a:rPr lang="en-US" dirty="0">
                <a:effectLst>
                  <a:outerShdw blurRad="38100" dist="38100" dir="2700000" algn="tl">
                    <a:srgbClr val="000000">
                      <a:alpha val="43137"/>
                    </a:srgbClr>
                  </a:outerShdw>
                </a:effectLst>
              </a:rPr>
              <a:t>SCAC Meetings &amp; Comments</a:t>
            </a:r>
          </a:p>
        </p:txBody>
      </p:sp>
      <p:sp>
        <p:nvSpPr>
          <p:cNvPr id="1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pic>
        <p:nvPicPr>
          <p:cNvPr id="8" name="Picture Placeholder 7" descr="Gavel resting on block">
            <a:extLst>
              <a:ext uri="{FF2B5EF4-FFF2-40B4-BE49-F238E27FC236}">
                <a16:creationId xmlns:a16="http://schemas.microsoft.com/office/drawing/2014/main" id="{2A187461-F6B4-008E-EEA0-000533D126A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0851" r="10745"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7" name="Rectangle 1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ext Placeholder 3">
            <a:extLst>
              <a:ext uri="{FF2B5EF4-FFF2-40B4-BE49-F238E27FC236}">
                <a16:creationId xmlns:a16="http://schemas.microsoft.com/office/drawing/2014/main" id="{B11655D1-DADE-4BEF-1253-C039FF3A0529}"/>
              </a:ext>
            </a:extLst>
          </p:cNvPr>
          <p:cNvSpPr>
            <a:spLocks noGrp="1"/>
          </p:cNvSpPr>
          <p:nvPr>
            <p:ph type="body" sz="half" idx="4294967295"/>
          </p:nvPr>
        </p:nvSpPr>
        <p:spPr>
          <a:xfrm>
            <a:off x="5187847" y="1854555"/>
            <a:ext cx="6303863" cy="4652681"/>
          </a:xfrm>
        </p:spPr>
        <p:txBody>
          <a:bodyPr vert="horz" lIns="91440" tIns="45720" rIns="91440" bIns="45720" rtlCol="0">
            <a:normAutofit/>
          </a:bodyPr>
          <a:lstStyle/>
          <a:p>
            <a:pPr marL="457200" lvl="1" indent="0">
              <a:lnSpc>
                <a:spcPct val="90000"/>
              </a:lnSpc>
              <a:buClr>
                <a:schemeClr val="accent1"/>
              </a:buClr>
              <a:buNone/>
            </a:pPr>
            <a:endParaRPr lang="en-US" dirty="0"/>
          </a:p>
          <a:p>
            <a:pPr lvl="1">
              <a:lnSpc>
                <a:spcPct val="90000"/>
              </a:lnSpc>
              <a:buClr>
                <a:schemeClr val="accent1"/>
              </a:buClr>
              <a:buFont typeface="Arial" panose="020B0604020202020204" pitchFamily="34" charset="0"/>
              <a:buChar char="•"/>
            </a:pPr>
            <a:r>
              <a:rPr lang="en-US" sz="2400" dirty="0"/>
              <a:t>Transcripts of committee meetings available at: </a:t>
            </a:r>
            <a:r>
              <a:rPr lang="en-US" sz="2400" dirty="0">
                <a:hlinkClick r:id="rId4"/>
              </a:rPr>
              <a:t>https://www.txcourts.gov/scac/meetings/2021-2030/</a:t>
            </a:r>
            <a:endParaRPr lang="en-US" sz="2400" dirty="0"/>
          </a:p>
          <a:p>
            <a:pPr lvl="1">
              <a:lnSpc>
                <a:spcPct val="90000"/>
              </a:lnSpc>
              <a:buClr>
                <a:schemeClr val="accent1"/>
              </a:buClr>
              <a:buFont typeface="Arial" panose="020B0604020202020204" pitchFamily="34" charset="0"/>
              <a:buChar char="•"/>
            </a:pPr>
            <a:endParaRPr lang="en-US" sz="800" dirty="0"/>
          </a:p>
          <a:p>
            <a:pPr lvl="1">
              <a:lnSpc>
                <a:spcPct val="90000"/>
              </a:lnSpc>
              <a:buClr>
                <a:schemeClr val="accent1"/>
              </a:buClr>
              <a:buFont typeface="Arial" panose="020B0604020202020204" pitchFamily="34" charset="0"/>
              <a:buChar char="•"/>
            </a:pPr>
            <a:r>
              <a:rPr lang="en-US" sz="2400" dirty="0"/>
              <a:t>limited public comments include concerns about rules limiting remote proceedings; preference for “common law courts”</a:t>
            </a:r>
          </a:p>
          <a:p>
            <a:pPr lvl="1">
              <a:lnSpc>
                <a:spcPct val="90000"/>
              </a:lnSpc>
              <a:buClr>
                <a:schemeClr val="accent1"/>
              </a:buClr>
              <a:buFont typeface="Arial" panose="020B0604020202020204" pitchFamily="34" charset="0"/>
              <a:buChar char="•"/>
            </a:pPr>
            <a:endParaRPr lang="en-US" sz="800" dirty="0"/>
          </a:p>
          <a:p>
            <a:pPr lvl="1">
              <a:lnSpc>
                <a:spcPct val="90000"/>
              </a:lnSpc>
              <a:buClr>
                <a:schemeClr val="accent1"/>
              </a:buClr>
              <a:buFont typeface="Arial" panose="020B0604020202020204" pitchFamily="34" charset="0"/>
              <a:buChar char="•"/>
            </a:pPr>
            <a:r>
              <a:rPr lang="en-US" sz="2400" dirty="0"/>
              <a:t>Concerns raised by Chief Justice Tracy Christopher re: 15th COA</a:t>
            </a:r>
            <a:endParaRPr lang="en-US" dirty="0"/>
          </a:p>
        </p:txBody>
      </p:sp>
    </p:spTree>
    <p:extLst>
      <p:ext uri="{BB962C8B-B14F-4D97-AF65-F5344CB8AC3E}">
        <p14:creationId xmlns:p14="http://schemas.microsoft.com/office/powerpoint/2010/main" val="23737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1000"/>
                                        <p:tgtEl>
                                          <p:spTgt spid="4">
                                            <p:txEl>
                                              <p:pRg st="3" end="3"/>
                                            </p:txEl>
                                          </p:spTgt>
                                        </p:tgtEl>
                                      </p:cBhvr>
                                    </p:animEffect>
                                  </p:childTnLst>
                                </p:cTn>
                              </p:par>
                            </p:childTnLst>
                          </p:cTn>
                        </p:par>
                        <p:par>
                          <p:cTn id="12" fill="hold">
                            <p:stCondLst>
                              <p:cond delay="2500"/>
                            </p:stCondLst>
                            <p:childTnLst>
                              <p:par>
                                <p:cTn id="13" presetID="10" presetClass="entr" presetSubtype="0" fill="hold" grpId="0" nodeType="afterEffect">
                                  <p:stCondLst>
                                    <p:cond delay="100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5" name="Picture 7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7" name="Oval 7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9" name="Picture 7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1" name="Picture 8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3" name="Rectangle 8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347458" y="222224"/>
            <a:ext cx="9252154" cy="1223983"/>
          </a:xfrm>
        </p:spPr>
        <p:txBody>
          <a:bodyPr vert="horz" lIns="91440" tIns="45720" rIns="91440" bIns="45720" rtlCol="0" anchor="t">
            <a:noAutofit/>
          </a:bodyPr>
          <a:lstStyle/>
          <a:p>
            <a:pPr>
              <a:lnSpc>
                <a:spcPct val="90000"/>
              </a:lnSpc>
            </a:pPr>
            <a:br>
              <a:rPr lang="en-US" sz="2800" dirty="0"/>
            </a:br>
            <a:r>
              <a:rPr lang="en-US" sz="2800" b="1" dirty="0">
                <a:solidFill>
                  <a:schemeClr val="bg2">
                    <a:lumMod val="20000"/>
                    <a:lumOff val="80000"/>
                  </a:schemeClr>
                </a:solidFill>
                <a:effectLst>
                  <a:outerShdw blurRad="38100" dist="38100" dir="2700000" algn="tl">
                    <a:srgbClr val="000000">
                      <a:alpha val="43137"/>
                    </a:srgbClr>
                  </a:outerShdw>
                </a:effectLst>
              </a:rPr>
              <a:t>Chief Justice Christopher (14th Court) Public Comment re: logistics of transferring cases:</a:t>
            </a:r>
          </a:p>
        </p:txBody>
      </p:sp>
      <p:pic>
        <p:nvPicPr>
          <p:cNvPr id="5" name="Picture 4" descr="A person smiling at camera&#10;&#10;Description automatically generated">
            <a:extLst>
              <a:ext uri="{FF2B5EF4-FFF2-40B4-BE49-F238E27FC236}">
                <a16:creationId xmlns:a16="http://schemas.microsoft.com/office/drawing/2014/main" id="{1DA29F2F-9C89-DF9D-0305-3013581200FB}"/>
              </a:ext>
            </a:extLst>
          </p:cNvPr>
          <p:cNvPicPr>
            <a:picLocks noChangeAspect="1"/>
          </p:cNvPicPr>
          <p:nvPr/>
        </p:nvPicPr>
        <p:blipFill rotWithShape="1">
          <a:blip r:embed="rId7">
            <a:extLst>
              <a:ext uri="{28A0092B-C50C-407E-A947-70E740481C1C}">
                <a14:useLocalDpi xmlns:a14="http://schemas.microsoft.com/office/drawing/2010/main" val="0"/>
              </a:ext>
            </a:extLst>
          </a:blip>
          <a:srcRect r="-2" b="8196"/>
          <a:stretch/>
        </p:blipFill>
        <p:spPr>
          <a:xfrm>
            <a:off x="648930" y="2052213"/>
            <a:ext cx="3991900" cy="4196185"/>
          </a:xfrm>
          <a:prstGeom prst="rect">
            <a:avLst/>
          </a:prstGeom>
          <a:effectLst>
            <a:outerShdw blurRad="50800" dist="38100" dir="5400000" algn="t" rotWithShape="0">
              <a:prstClr val="black">
                <a:alpha val="43000"/>
              </a:prstClr>
            </a:outerShdw>
            <a:softEdge rad="266700"/>
          </a:effectLst>
        </p:spPr>
      </p:pic>
      <p:sp>
        <p:nvSpPr>
          <p:cNvPr id="32"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678939" y="1674807"/>
            <a:ext cx="6864131" cy="4573591"/>
          </a:xfrm>
        </p:spPr>
        <p:txBody>
          <a:bodyPr vert="horz" lIns="91440" tIns="45720" rIns="91440" bIns="45720" rtlCol="0">
            <a:normAutofit fontScale="92500" lnSpcReduction="10000"/>
          </a:bodyPr>
          <a:lstStyle/>
          <a:p>
            <a:pPr marL="171450" lvl="1" indent="-171450">
              <a:buFont typeface="Wingdings 3" charset="2"/>
              <a:buChar char=""/>
            </a:pPr>
            <a:r>
              <a:rPr lang="en-US" sz="1900" dirty="0"/>
              <a:t>Does the district court make the transfer to the 15th COA or does original COA make the transfer? Need for comment in rules.</a:t>
            </a:r>
          </a:p>
          <a:p>
            <a:pPr marL="171450" lvl="1" indent="-171450">
              <a:buFont typeface="Wingdings 3" charset="2"/>
              <a:buChar char=""/>
            </a:pPr>
            <a:endParaRPr lang="en-US" sz="900" dirty="0"/>
          </a:p>
          <a:p>
            <a:pPr marL="171450" lvl="1" indent="-171450">
              <a:buFont typeface="Wingdings 3" charset="2"/>
              <a:buChar char=""/>
            </a:pPr>
            <a:r>
              <a:rPr lang="en-US" sz="1900" dirty="0"/>
              <a:t>If original COA handles transfer, it must have sufficient information for making that determination: “At a minimum, . . . the appealing party [should] state in the notice of appeal that the case should or should not transfer to the 15th.”</a:t>
            </a:r>
          </a:p>
          <a:p>
            <a:pPr marL="0" lvl="1"/>
            <a:endParaRPr lang="en-US" sz="900" dirty="0"/>
          </a:p>
          <a:p>
            <a:pPr marL="171450" lvl="1" indent="-171450">
              <a:buFont typeface="Wingdings 3" charset="2"/>
              <a:buChar char=""/>
            </a:pPr>
            <a:r>
              <a:rPr lang="en-US" sz="1900" dirty="0"/>
              <a:t>Does the entire case transfer to the 15th COA, such as in “a multi-party case where only one party’s case belongs in the 15th? Should we transfer the entire case to the 15th court when one cause of action belongs in the 15th and one cause of action is excluded (example–breach of contract and wrongful termination)?”</a:t>
            </a:r>
          </a:p>
          <a:p>
            <a:pPr marL="0" lvl="1">
              <a:buFont typeface="Wingdings 3" charset="2"/>
              <a:buChar char=""/>
            </a:pPr>
            <a:endParaRPr lang="en-US" dirty="0"/>
          </a:p>
        </p:txBody>
      </p:sp>
    </p:spTree>
    <p:extLst>
      <p:ext uri="{BB962C8B-B14F-4D97-AF65-F5344CB8AC3E}">
        <p14:creationId xmlns:p14="http://schemas.microsoft.com/office/powerpoint/2010/main" val="36368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13159-9AC5-C8F6-0656-9D2523AD0A35}"/>
              </a:ext>
            </a:extLst>
          </p:cNvPr>
          <p:cNvSpPr>
            <a:spLocks noGrp="1"/>
          </p:cNvSpPr>
          <p:nvPr>
            <p:ph type="ctrTitle"/>
          </p:nvPr>
        </p:nvSpPr>
        <p:spPr>
          <a:xfrm>
            <a:off x="4872012" y="1447800"/>
            <a:ext cx="5222325" cy="3329581"/>
          </a:xfrm>
        </p:spPr>
        <p:txBody>
          <a:bodyPr>
            <a:normAutofit/>
          </a:bodyPr>
          <a:lstStyle/>
          <a:p>
            <a:r>
              <a:rPr lang="en-US" b="1" dirty="0">
                <a:solidFill>
                  <a:schemeClr val="accent3"/>
                </a:solidFill>
                <a:effectLst>
                  <a:outerShdw blurRad="38100" dist="38100" dir="2700000" algn="tl">
                    <a:srgbClr val="000000">
                      <a:alpha val="43137"/>
                    </a:srgbClr>
                  </a:outerShdw>
                </a:effectLst>
              </a:rPr>
              <a:t>Questions?</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pic>
        <p:nvPicPr>
          <p:cNvPr id="7" name="Picture 6" descr="Question mark on green pastel background">
            <a:extLst>
              <a:ext uri="{FF2B5EF4-FFF2-40B4-BE49-F238E27FC236}">
                <a16:creationId xmlns:a16="http://schemas.microsoft.com/office/drawing/2014/main" id="{C9D4C9DA-561C-C94A-974C-E338845DFE79}"/>
              </a:ext>
            </a:extLst>
          </p:cNvPr>
          <p:cNvPicPr>
            <a:picLocks noChangeAspect="1"/>
          </p:cNvPicPr>
          <p:nvPr/>
        </p:nvPicPr>
        <p:blipFill rotWithShape="1">
          <a:blip r:embed="rId3">
            <a:extLst>
              <a:ext uri="{28A0092B-C50C-407E-A947-70E740481C1C}">
                <a14:useLocalDpi xmlns:a14="http://schemas.microsoft.com/office/drawing/2010/main" val="0"/>
              </a:ext>
            </a:extLst>
          </a:blip>
          <a:srcRect l="45398" r="5587"/>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6" name="Rectangle 25">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3728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3159-9AC5-C8F6-0656-9D2523AD0A35}"/>
              </a:ext>
            </a:extLst>
          </p:cNvPr>
          <p:cNvSpPr>
            <a:spLocks noGrp="1"/>
          </p:cNvSpPr>
          <p:nvPr>
            <p:ph type="ctrTitle"/>
          </p:nvPr>
        </p:nvSpPr>
        <p:spPr>
          <a:xfrm>
            <a:off x="647701" y="1454964"/>
            <a:ext cx="3339281" cy="3308840"/>
          </a:xfrm>
        </p:spPr>
        <p:txBody>
          <a:bodyPr>
            <a:normAutofit/>
          </a:bodyPr>
          <a:lstStyle/>
          <a:p>
            <a:r>
              <a:rPr lang="en-US" sz="6000" b="1" dirty="0"/>
              <a:t>Thank you!</a:t>
            </a:r>
          </a:p>
        </p:txBody>
      </p:sp>
      <p:pic>
        <p:nvPicPr>
          <p:cNvPr id="7" name="Picture 6" descr="A building with columns and flags&#10;&#10;Description automatically generated">
            <a:extLst>
              <a:ext uri="{FF2B5EF4-FFF2-40B4-BE49-F238E27FC236}">
                <a16:creationId xmlns:a16="http://schemas.microsoft.com/office/drawing/2014/main" id="{C9D4C9DA-561C-C94A-974C-E338845DFE7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961" r="21460" b="-1"/>
          <a:stretch/>
        </p:blipFill>
        <p:spPr>
          <a:xfrm>
            <a:off x="4634682" y="10"/>
            <a:ext cx="7557319" cy="6857990"/>
          </a:xfrm>
          <a:prstGeom prst="rect">
            <a:avLst/>
          </a:prstGeom>
        </p:spPr>
      </p:pic>
      <p:sp>
        <p:nvSpPr>
          <p:cNvPr id="17" name="Rectangle 16">
            <a:extLst>
              <a:ext uri="{FF2B5EF4-FFF2-40B4-BE49-F238E27FC236}">
                <a16:creationId xmlns:a16="http://schemas.microsoft.com/office/drawing/2014/main" id="{BFEFF673-A9DE-416D-A04E-1D5090454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99462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3" name="Picture 82">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5" name="Oval 84">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87" name="Picture 86">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9" name="Picture 88">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1" name="Rectangle 90">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3" name="Rectangle 92">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5"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96">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r"/>
            <a:r>
              <a:rPr lang="en-US" sz="4200" b="1" i="0" kern="1200" dirty="0">
                <a:solidFill>
                  <a:schemeClr val="bg2"/>
                </a:solidFill>
                <a:latin typeface="+mj-lt"/>
                <a:ea typeface="+mj-ea"/>
                <a:cs typeface="+mj-cs"/>
              </a:rPr>
              <a:t>Concurrent</a:t>
            </a:r>
            <a:br>
              <a:rPr lang="en-US" sz="4200" b="1" i="0" kern="1200" dirty="0">
                <a:solidFill>
                  <a:schemeClr val="bg2"/>
                </a:solidFill>
                <a:latin typeface="+mj-lt"/>
                <a:ea typeface="+mj-ea"/>
                <a:cs typeface="+mj-cs"/>
              </a:rPr>
            </a:br>
            <a:r>
              <a:rPr lang="en-US" sz="4200" b="1" i="0" kern="1200" dirty="0">
                <a:solidFill>
                  <a:schemeClr val="bg2"/>
                </a:solidFill>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5204109" y="-1"/>
            <a:ext cx="6269434" cy="5309844"/>
          </a:xfrm>
        </p:spPr>
        <p:txBody>
          <a:bodyPr vert="horz" lIns="91440" tIns="45720" rIns="91440" bIns="45720" rtlCol="0">
            <a:normAutofit/>
          </a:bodyPr>
          <a:lstStyle/>
          <a:p>
            <a:r>
              <a:rPr lang="en-US" sz="2800" dirty="0">
                <a:effectLst>
                  <a:outerShdw blurRad="38100" dist="38100" dir="2700000" algn="tl">
                    <a:srgbClr val="000000">
                      <a:alpha val="43137"/>
                    </a:srgbClr>
                  </a:outerShdw>
                </a:effectLst>
              </a:rPr>
              <a:t>The Texas Business Court shares concurrent civil jurisdiction with Texas District Courts in three general categories of controversies:</a:t>
            </a:r>
          </a:p>
        </p:txBody>
      </p:sp>
    </p:spTree>
    <p:extLst>
      <p:ext uri="{BB962C8B-B14F-4D97-AF65-F5344CB8AC3E}">
        <p14:creationId xmlns:p14="http://schemas.microsoft.com/office/powerpoint/2010/main" val="28019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ctr"/>
            <a:r>
              <a:rPr lang="en-US" sz="4200" b="1" i="0" kern="1200" dirty="0">
                <a:solidFill>
                  <a:schemeClr val="bg2"/>
                </a:solidFill>
                <a:latin typeface="+mj-lt"/>
                <a:ea typeface="+mj-ea"/>
                <a:cs typeface="+mj-cs"/>
              </a:rPr>
              <a:t>Concurrent</a:t>
            </a:r>
            <a:br>
              <a:rPr lang="en-US" sz="4200" b="1" i="0" kern="1200" dirty="0">
                <a:solidFill>
                  <a:schemeClr val="bg2"/>
                </a:solidFill>
                <a:effectLst>
                  <a:outerShdw blurRad="38100" dist="38100" dir="2700000" algn="tl">
                    <a:srgbClr val="000000">
                      <a:alpha val="43137"/>
                    </a:srgbClr>
                  </a:outerShdw>
                </a:effectLst>
                <a:latin typeface="+mj-lt"/>
                <a:ea typeface="+mj-ea"/>
                <a:cs typeface="+mj-cs"/>
              </a:rPr>
            </a:br>
            <a:r>
              <a:rPr lang="en-US" sz="4200" b="1" i="0" kern="1200" dirty="0">
                <a:solidFill>
                  <a:schemeClr val="bg2"/>
                </a:solidFill>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5335397" y="478172"/>
            <a:ext cx="6138145" cy="5375943"/>
          </a:xfrm>
        </p:spPr>
        <p:txBody>
          <a:bodyPr vert="horz" lIns="91440" tIns="45720" rIns="91440" bIns="45720" rtlCol="0">
            <a:normAutofit/>
          </a:bodyPr>
          <a:lstStyle/>
          <a:p>
            <a:pPr>
              <a:buClr>
                <a:schemeClr val="accent1"/>
              </a:buClr>
            </a:pPr>
            <a:r>
              <a:rPr lang="en-US" sz="2400" b="1" dirty="0">
                <a:effectLst>
                  <a:outerShdw blurRad="38100" dist="38100" dir="2700000" algn="tl">
                    <a:srgbClr val="000000">
                      <a:alpha val="43137"/>
                    </a:srgbClr>
                  </a:outerShdw>
                </a:effectLst>
              </a:rPr>
              <a:t>Category 1:</a:t>
            </a:r>
          </a:p>
          <a:p>
            <a:pPr>
              <a:buClr>
                <a:schemeClr val="accent1"/>
              </a:buClr>
            </a:pPr>
            <a:endParaRPr lang="en-US" sz="2400" dirty="0">
              <a:effectLst>
                <a:outerShdw blurRad="38100" dist="38100" dir="2700000" algn="tl">
                  <a:srgbClr val="000000">
                    <a:alpha val="43137"/>
                  </a:srgbClr>
                </a:outerShdw>
              </a:effectLst>
            </a:endParaRPr>
          </a:p>
          <a:p>
            <a:pPr marL="457200" indent="-457200">
              <a:buClr>
                <a:schemeClr val="accent1"/>
              </a:buClr>
              <a:buFont typeface="Wingdings 3" charset="2"/>
              <a:buChar char=""/>
            </a:pPr>
            <a:r>
              <a:rPr lang="en-US" sz="2200" u="sng" dirty="0">
                <a:effectLst>
                  <a:outerShdw blurRad="38100" dist="38100" dir="2700000" algn="tl">
                    <a:srgbClr val="000000">
                      <a:alpha val="43137"/>
                    </a:srgbClr>
                  </a:outerShdw>
                </a:effectLst>
              </a:rPr>
              <a:t>$10 million</a:t>
            </a:r>
            <a:r>
              <a:rPr lang="en-US" sz="2200" dirty="0">
                <a:effectLst>
                  <a:outerShdw blurRad="38100" dist="38100" dir="2700000" algn="tl">
                    <a:srgbClr val="000000">
                      <a:alpha val="43137"/>
                    </a:srgbClr>
                  </a:outerShdw>
                </a:effectLst>
              </a:rPr>
              <a:t>+ in controversy </a:t>
            </a:r>
            <a:r>
              <a:rPr lang="en-US" sz="2200" u="sng" dirty="0">
                <a:effectLst>
                  <a:outerShdw blurRad="38100" dist="38100" dir="2700000" algn="tl">
                    <a:srgbClr val="000000">
                      <a:alpha val="43137"/>
                    </a:srgbClr>
                  </a:outerShdw>
                </a:effectLst>
              </a:rPr>
              <a:t>plus enumerated action</a:t>
            </a:r>
            <a:r>
              <a:rPr lang="en-US" sz="2200" dirty="0">
                <a:effectLst>
                  <a:outerShdw blurRad="38100" dist="38100" dir="2700000" algn="tl">
                    <a:srgbClr val="000000">
                      <a:alpha val="43137"/>
                    </a:srgbClr>
                  </a:outerShdw>
                </a:effectLst>
              </a:rPr>
              <a:t>: </a:t>
            </a:r>
            <a:r>
              <a:rPr lang="en-US" sz="2200" u="sng" dirty="0">
                <a:effectLst>
                  <a:outerShdw blurRad="38100" dist="38100" dir="2700000" algn="tl">
                    <a:srgbClr val="000000">
                      <a:alpha val="43137"/>
                    </a:srgbClr>
                  </a:outerShdw>
                </a:effectLst>
              </a:rPr>
              <a:t> </a:t>
            </a:r>
          </a:p>
          <a:p>
            <a:pPr marL="914400" lvl="1" indent="-457200">
              <a:buFont typeface="Arial" panose="020B0604020202020204" pitchFamily="34" charset="0"/>
              <a:buChar char="•"/>
            </a:pPr>
            <a:r>
              <a:rPr lang="en-US" sz="2200" dirty="0">
                <a:effectLst>
                  <a:outerShdw blurRad="38100" dist="38100" dir="2700000" algn="tl">
                    <a:srgbClr val="000000">
                      <a:alpha val="43137"/>
                    </a:srgbClr>
                  </a:outerShdw>
                </a:effectLst>
              </a:rPr>
              <a:t>contract disputes, </a:t>
            </a:r>
            <a:r>
              <a:rPr lang="en-US" sz="2200" dirty="0">
                <a:solidFill>
                  <a:schemeClr val="accent3"/>
                </a:solidFill>
                <a:effectLst>
                  <a:outerShdw blurRad="38100" dist="38100" dir="2700000" algn="tl">
                    <a:srgbClr val="000000">
                      <a:alpha val="43137"/>
                    </a:srgbClr>
                  </a:outerShdw>
                </a:effectLst>
              </a:rPr>
              <a:t>provided the parties agree</a:t>
            </a:r>
            <a:r>
              <a:rPr lang="en-US" sz="2200" dirty="0">
                <a:effectLst>
                  <a:outerShdw blurRad="38100" dist="38100" dir="2700000" algn="tl">
                    <a:srgbClr val="000000">
                      <a:alpha val="43137"/>
                    </a:srgbClr>
                  </a:outerShdw>
                </a:effectLst>
              </a:rPr>
              <a:t> to the Business Court’s jurisdiction; </a:t>
            </a:r>
          </a:p>
          <a:p>
            <a:pPr marL="914400" lvl="1" indent="-457200">
              <a:buFont typeface="Arial" panose="020B0604020202020204" pitchFamily="34" charset="0"/>
              <a:buChar char="•"/>
            </a:pPr>
            <a:r>
              <a:rPr lang="en-US" sz="2200" dirty="0">
                <a:effectLst>
                  <a:outerShdw blurRad="38100" dist="38100" dir="2700000" algn="tl">
                    <a:srgbClr val="000000">
                      <a:alpha val="43137"/>
                    </a:srgbClr>
                  </a:outerShdw>
                </a:effectLst>
              </a:rPr>
              <a:t>(Note that amount in controversy excludes interest, statutory damages, penalties, attorney’s fees, and court costs)</a:t>
            </a:r>
          </a:p>
          <a:p>
            <a:pPr marL="914400" lvl="1" indent="-457200">
              <a:buFont typeface="Arial" panose="020B0604020202020204" pitchFamily="34" charset="0"/>
              <a:buChar char="•"/>
            </a:pPr>
            <a:endParaRPr lang="en-US" sz="2400" dirty="0"/>
          </a:p>
          <a:p>
            <a:pPr marL="342900" indent="-342900">
              <a:buFont typeface="Wingdings 3" charset="2"/>
              <a:buChar char=""/>
            </a:pPr>
            <a:endParaRPr lang="en-US" dirty="0"/>
          </a:p>
        </p:txBody>
      </p:sp>
    </p:spTree>
    <p:extLst>
      <p:ext uri="{BB962C8B-B14F-4D97-AF65-F5344CB8AC3E}">
        <p14:creationId xmlns:p14="http://schemas.microsoft.com/office/powerpoint/2010/main" val="926389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ctr"/>
            <a:r>
              <a:rPr lang="en-US" sz="4200" b="1" i="0" kern="1200" dirty="0">
                <a:solidFill>
                  <a:schemeClr val="bg2"/>
                </a:solidFill>
                <a:latin typeface="+mj-lt"/>
                <a:ea typeface="+mj-ea"/>
                <a:cs typeface="+mj-cs"/>
              </a:rPr>
              <a:t>Concurrent</a:t>
            </a:r>
            <a:br>
              <a:rPr lang="en-US" sz="4200" b="1" i="0" kern="1200" dirty="0">
                <a:solidFill>
                  <a:schemeClr val="bg2"/>
                </a:solidFill>
                <a:latin typeface="+mj-lt"/>
                <a:ea typeface="+mj-ea"/>
                <a:cs typeface="+mj-cs"/>
              </a:rPr>
            </a:br>
            <a:r>
              <a:rPr lang="en-US" sz="4200" b="1" i="0" kern="1200" dirty="0">
                <a:solidFill>
                  <a:schemeClr val="bg2"/>
                </a:solidFill>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5335397" y="478172"/>
            <a:ext cx="6138145" cy="6117500"/>
          </a:xfrm>
        </p:spPr>
        <p:txBody>
          <a:bodyPr vert="horz" lIns="91440" tIns="45720" rIns="91440" bIns="45720" rtlCol="0">
            <a:normAutofit lnSpcReduction="10000"/>
          </a:bodyPr>
          <a:lstStyle/>
          <a:p>
            <a:pPr>
              <a:buClr>
                <a:schemeClr val="accent1"/>
              </a:buClr>
            </a:pPr>
            <a:endParaRPr lang="en-US" sz="2400" dirty="0"/>
          </a:p>
          <a:p>
            <a:pPr>
              <a:buClr>
                <a:schemeClr val="accent1"/>
              </a:buClr>
            </a:pPr>
            <a:r>
              <a:rPr lang="en-US" sz="2400" b="1" dirty="0">
                <a:effectLst>
                  <a:outerShdw blurRad="38100" dist="38100" dir="2700000" algn="tl">
                    <a:srgbClr val="000000">
                      <a:alpha val="43137"/>
                    </a:srgbClr>
                  </a:outerShdw>
                </a:effectLst>
              </a:rPr>
              <a:t>Category 1</a:t>
            </a:r>
            <a:r>
              <a:rPr lang="en-US" sz="2400" dirty="0">
                <a:effectLst>
                  <a:outerShdw blurRad="38100" dist="38100" dir="2700000" algn="tl">
                    <a:srgbClr val="000000">
                      <a:alpha val="43137"/>
                    </a:srgbClr>
                  </a:outerShdw>
                </a:effectLst>
              </a:rPr>
              <a:t>:</a:t>
            </a:r>
          </a:p>
          <a:p>
            <a:pPr marL="457200" indent="-457200">
              <a:buClr>
                <a:schemeClr val="accent1"/>
              </a:buClr>
              <a:buFont typeface="Wingdings 3" charset="2"/>
              <a:buChar char=""/>
            </a:pPr>
            <a:endParaRPr lang="en-US" sz="2400" u="sng" dirty="0">
              <a:effectLst>
                <a:outerShdw blurRad="38100" dist="38100" dir="2700000" algn="tl">
                  <a:srgbClr val="000000">
                    <a:alpha val="43137"/>
                  </a:srgbClr>
                </a:outerShdw>
              </a:effectLst>
            </a:endParaRPr>
          </a:p>
          <a:p>
            <a:pPr marL="457200" indent="-457200">
              <a:buClr>
                <a:schemeClr val="accent1"/>
              </a:buClr>
              <a:buFont typeface="Wingdings 3" charset="2"/>
              <a:buChar char=""/>
            </a:pPr>
            <a:r>
              <a:rPr lang="en-US" sz="2400" u="sng" dirty="0">
                <a:effectLst>
                  <a:outerShdw blurRad="38100" dist="38100" dir="2700000" algn="tl">
                    <a:srgbClr val="000000">
                      <a:alpha val="43137"/>
                    </a:srgbClr>
                  </a:outerShdw>
                </a:effectLst>
              </a:rPr>
              <a:t>$10 million</a:t>
            </a:r>
            <a:r>
              <a:rPr lang="en-US" sz="2400" dirty="0">
                <a:effectLst>
                  <a:outerShdw blurRad="38100" dist="38100" dir="2700000" algn="tl">
                    <a:srgbClr val="000000">
                      <a:alpha val="43137"/>
                    </a:srgbClr>
                  </a:outerShdw>
                </a:effectLst>
              </a:rPr>
              <a:t>+ in controversy </a:t>
            </a:r>
            <a:r>
              <a:rPr lang="en-US" sz="2400" u="sng" dirty="0">
                <a:effectLst>
                  <a:outerShdw blurRad="38100" dist="38100" dir="2700000" algn="tl">
                    <a:srgbClr val="000000">
                      <a:alpha val="43137"/>
                    </a:srgbClr>
                  </a:outerShdw>
                </a:effectLst>
              </a:rPr>
              <a:t>plus enumerated action</a:t>
            </a:r>
            <a:r>
              <a:rPr lang="en-US" sz="2400" dirty="0">
                <a:effectLst>
                  <a:outerShdw blurRad="38100" dist="38100" dir="2700000" algn="tl">
                    <a:srgbClr val="000000">
                      <a:alpha val="43137"/>
                    </a:srgbClr>
                  </a:outerShdw>
                </a:effectLst>
              </a:rPr>
              <a:t>: </a:t>
            </a:r>
            <a:r>
              <a:rPr lang="en-US" sz="2400" u="sng" dirty="0">
                <a:effectLst>
                  <a:outerShdw blurRad="38100" dist="38100" dir="2700000" algn="tl">
                    <a:srgbClr val="000000">
                      <a:alpha val="43137"/>
                    </a:srgbClr>
                  </a:outerShdw>
                </a:effectLst>
              </a:rPr>
              <a:t> </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contract disputes, provided the parties agree to the Business Court’s jurisdiction; </a:t>
            </a:r>
          </a:p>
          <a:p>
            <a:pPr marL="914400" lvl="1" indent="-457200">
              <a:buFont typeface="Arial" panose="020B0604020202020204" pitchFamily="34" charset="0"/>
              <a:buChar char="•"/>
            </a:pPr>
            <a:r>
              <a:rPr lang="en-US" sz="2400" dirty="0">
                <a:effectLst>
                  <a:outerShdw blurRad="38100" dist="38100" dir="2700000" algn="tl">
                    <a:srgbClr val="000000">
                      <a:alpha val="43137"/>
                    </a:srgbClr>
                  </a:outerShdw>
                </a:effectLst>
              </a:rPr>
              <a:t>certain disputes brought under the Texas Finance &amp; Business Codes “by an </a:t>
            </a:r>
            <a:r>
              <a:rPr lang="en-US" sz="2400" dirty="0">
                <a:solidFill>
                  <a:schemeClr val="accent3"/>
                </a:solidFill>
                <a:effectLst>
                  <a:outerShdw blurRad="38100" dist="38100" dir="2700000" algn="tl">
                    <a:srgbClr val="000000">
                      <a:alpha val="43137"/>
                    </a:srgbClr>
                  </a:outerShdw>
                </a:effectLst>
              </a:rPr>
              <a:t>organization</a:t>
            </a:r>
            <a:r>
              <a:rPr lang="en-US" sz="2400" dirty="0">
                <a:effectLst>
                  <a:outerShdw blurRad="38100" dist="38100" dir="2700000" algn="tl">
                    <a:srgbClr val="000000">
                      <a:alpha val="43137"/>
                    </a:srgbClr>
                  </a:outerShdw>
                </a:effectLst>
              </a:rPr>
              <a:t> </a:t>
            </a:r>
            <a:r>
              <a:rPr lang="en-US" sz="2400" dirty="0">
                <a:solidFill>
                  <a:schemeClr val="accent3"/>
                </a:solidFill>
                <a:effectLst>
                  <a:outerShdw blurRad="38100" dist="38100" dir="2700000" algn="tl">
                    <a:srgbClr val="000000">
                      <a:alpha val="43137"/>
                    </a:srgbClr>
                  </a:outerShdw>
                </a:effectLst>
              </a:rPr>
              <a:t>or an officer or governing person acting on behalf of an organization other than a bank, credit union, or savings and loan association</a:t>
            </a:r>
            <a:r>
              <a:rPr lang="en-US" sz="2400" dirty="0">
                <a:effectLst>
                  <a:outerShdw blurRad="38100" dist="38100" dir="2700000" algn="tl">
                    <a:srgbClr val="000000">
                      <a:alpha val="43137"/>
                    </a:srgbClr>
                  </a:outerShdw>
                </a:effectLst>
              </a:rPr>
              <a:t>.”</a:t>
            </a:r>
          </a:p>
          <a:p>
            <a:pPr marL="914400" lvl="1" indent="-457200">
              <a:buFont typeface="Arial" panose="020B0604020202020204" pitchFamily="34" charset="0"/>
              <a:buChar char="•"/>
            </a:pPr>
            <a:endParaRPr lang="en-US" sz="2400" dirty="0"/>
          </a:p>
          <a:p>
            <a:pPr marL="342900" indent="-342900">
              <a:buFont typeface="Wingdings 3" charset="2"/>
              <a:buChar char=""/>
            </a:pPr>
            <a:endParaRPr lang="en-US" dirty="0"/>
          </a:p>
        </p:txBody>
      </p:sp>
    </p:spTree>
    <p:extLst>
      <p:ext uri="{BB962C8B-B14F-4D97-AF65-F5344CB8AC3E}">
        <p14:creationId xmlns:p14="http://schemas.microsoft.com/office/powerpoint/2010/main" val="53791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ctr"/>
            <a:r>
              <a:rPr lang="en-US" sz="4200" b="1" i="0" kern="1200" dirty="0">
                <a:solidFill>
                  <a:schemeClr val="bg2"/>
                </a:solidFill>
                <a:latin typeface="+mj-lt"/>
                <a:ea typeface="+mj-ea"/>
                <a:cs typeface="+mj-cs"/>
              </a:rPr>
              <a:t>Concurrent</a:t>
            </a:r>
            <a:br>
              <a:rPr lang="en-US" sz="4200" b="1" i="0" kern="1200" dirty="0">
                <a:solidFill>
                  <a:schemeClr val="bg2"/>
                </a:solidFill>
                <a:latin typeface="+mj-lt"/>
                <a:ea typeface="+mj-ea"/>
                <a:cs typeface="+mj-cs"/>
              </a:rPr>
            </a:br>
            <a:r>
              <a:rPr lang="en-US" sz="4200" b="1" i="0" kern="1200" dirty="0">
                <a:solidFill>
                  <a:schemeClr val="bg2"/>
                </a:solidFill>
                <a:latin typeface="+mj-lt"/>
                <a:ea typeface="+mj-ea"/>
                <a:cs typeface="+mj-cs"/>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5335397" y="478172"/>
            <a:ext cx="6138145" cy="5375943"/>
          </a:xfrm>
        </p:spPr>
        <p:txBody>
          <a:bodyPr vert="horz" lIns="91440" tIns="45720" rIns="91440" bIns="45720" rtlCol="0">
            <a:normAutofit fontScale="92500" lnSpcReduction="10000"/>
          </a:bodyPr>
          <a:lstStyle/>
          <a:p>
            <a:pPr>
              <a:buClr>
                <a:schemeClr val="accent1"/>
              </a:buClr>
            </a:pPr>
            <a:endParaRPr lang="en-US" sz="2400" dirty="0"/>
          </a:p>
          <a:p>
            <a:pPr>
              <a:buClr>
                <a:schemeClr val="accent1"/>
              </a:buClr>
            </a:pPr>
            <a:endParaRPr lang="en-US" sz="2400" dirty="0"/>
          </a:p>
          <a:p>
            <a:pPr>
              <a:buClr>
                <a:schemeClr val="accent1"/>
              </a:buClr>
            </a:pPr>
            <a:r>
              <a:rPr lang="en-US" sz="2600" b="1" dirty="0">
                <a:effectLst>
                  <a:outerShdw blurRad="38100" dist="38100" dir="2700000" algn="tl">
                    <a:srgbClr val="000000">
                      <a:alpha val="43137"/>
                    </a:srgbClr>
                  </a:outerShdw>
                </a:effectLst>
              </a:rPr>
              <a:t>Category 1</a:t>
            </a:r>
            <a:r>
              <a:rPr lang="en-US" sz="2600" dirty="0">
                <a:effectLst>
                  <a:outerShdw blurRad="38100" dist="38100" dir="2700000" algn="tl">
                    <a:srgbClr val="000000">
                      <a:alpha val="43137"/>
                    </a:srgbClr>
                  </a:outerShdw>
                </a:effectLst>
              </a:rPr>
              <a:t>:</a:t>
            </a:r>
          </a:p>
          <a:p>
            <a:pPr marL="457200" indent="-457200">
              <a:buClr>
                <a:schemeClr val="accent1"/>
              </a:buClr>
              <a:buFont typeface="Wingdings 3" charset="2"/>
              <a:buChar char=""/>
            </a:pPr>
            <a:endParaRPr lang="en-US" sz="2600" u="sng" dirty="0">
              <a:effectLst>
                <a:outerShdw blurRad="38100" dist="38100" dir="2700000" algn="tl">
                  <a:srgbClr val="000000">
                    <a:alpha val="43137"/>
                  </a:srgbClr>
                </a:outerShdw>
              </a:effectLst>
            </a:endParaRPr>
          </a:p>
          <a:p>
            <a:pPr marL="457200" indent="-457200">
              <a:buClr>
                <a:schemeClr val="accent1"/>
              </a:buClr>
              <a:buFont typeface="Wingdings 3" charset="2"/>
              <a:buChar char=""/>
            </a:pPr>
            <a:r>
              <a:rPr lang="en-US" sz="2600" u="sng" dirty="0">
                <a:effectLst>
                  <a:outerShdw blurRad="38100" dist="38100" dir="2700000" algn="tl">
                    <a:srgbClr val="000000">
                      <a:alpha val="43137"/>
                    </a:srgbClr>
                  </a:outerShdw>
                </a:effectLst>
              </a:rPr>
              <a:t>$10 million</a:t>
            </a:r>
            <a:r>
              <a:rPr lang="en-US" sz="2600" dirty="0">
                <a:effectLst>
                  <a:outerShdw blurRad="38100" dist="38100" dir="2700000" algn="tl">
                    <a:srgbClr val="000000">
                      <a:alpha val="43137"/>
                    </a:srgbClr>
                  </a:outerShdw>
                </a:effectLst>
              </a:rPr>
              <a:t>+ in controversy </a:t>
            </a:r>
            <a:r>
              <a:rPr lang="en-US" sz="2600" u="sng" dirty="0">
                <a:effectLst>
                  <a:outerShdw blurRad="38100" dist="38100" dir="2700000" algn="tl">
                    <a:srgbClr val="000000">
                      <a:alpha val="43137"/>
                    </a:srgbClr>
                  </a:outerShdw>
                </a:effectLst>
              </a:rPr>
              <a:t>plus enumerated action</a:t>
            </a:r>
            <a:r>
              <a:rPr lang="en-US" sz="2600" dirty="0">
                <a:effectLst>
                  <a:outerShdw blurRad="38100" dist="38100" dir="2700000" algn="tl">
                    <a:srgbClr val="000000">
                      <a:alpha val="43137"/>
                    </a:srgbClr>
                  </a:outerShdw>
                </a:effectLst>
              </a:rPr>
              <a:t>: </a:t>
            </a:r>
            <a:r>
              <a:rPr lang="en-US" sz="2600" u="sng" dirty="0">
                <a:effectLst>
                  <a:outerShdw blurRad="38100" dist="38100" dir="2700000" algn="tl">
                    <a:srgbClr val="000000">
                      <a:alpha val="43137"/>
                    </a:srgbClr>
                  </a:outerShdw>
                </a:effectLst>
              </a:rPr>
              <a:t> </a:t>
            </a:r>
          </a:p>
          <a:p>
            <a:pPr marL="914400" lvl="1" indent="-457200">
              <a:buFont typeface="Arial" panose="020B0604020202020204" pitchFamily="34" charset="0"/>
              <a:buChar char="•"/>
            </a:pPr>
            <a:r>
              <a:rPr lang="en-US" sz="2600" dirty="0">
                <a:effectLst>
                  <a:outerShdw blurRad="38100" dist="38100" dir="2700000" algn="tl">
                    <a:srgbClr val="000000">
                      <a:alpha val="43137"/>
                    </a:srgbClr>
                  </a:outerShdw>
                </a:effectLst>
              </a:rPr>
              <a:t>contract disputes, provided the parties agree to the Business Court’s jurisdiction; </a:t>
            </a:r>
          </a:p>
          <a:p>
            <a:pPr marL="914400" lvl="1" indent="-457200">
              <a:buFont typeface="Arial" panose="020B0604020202020204" pitchFamily="34" charset="0"/>
              <a:buChar char="•"/>
            </a:pPr>
            <a:r>
              <a:rPr lang="en-US" sz="2600" dirty="0">
                <a:effectLst>
                  <a:outerShdw blurRad="38100" dist="38100" dir="2700000" algn="tl">
                    <a:srgbClr val="000000">
                      <a:alpha val="43137"/>
                    </a:srgbClr>
                  </a:outerShdw>
                </a:effectLst>
              </a:rPr>
              <a:t>certain disputes brought under the Texas Finance &amp; Business Codes . . . </a:t>
            </a:r>
          </a:p>
          <a:p>
            <a:pPr marL="914400" lvl="1" indent="-457200">
              <a:buFont typeface="Arial" panose="020B0604020202020204" pitchFamily="34" charset="0"/>
              <a:buChar char="•"/>
            </a:pPr>
            <a:r>
              <a:rPr lang="en-US" sz="2600" dirty="0">
                <a:effectLst>
                  <a:outerShdw blurRad="38100" dist="38100" dir="2700000" algn="tl">
                    <a:srgbClr val="000000">
                      <a:alpha val="43137"/>
                    </a:srgbClr>
                  </a:outerShdw>
                </a:effectLst>
              </a:rPr>
              <a:t>a “</a:t>
            </a:r>
            <a:r>
              <a:rPr lang="en-US" sz="2600" dirty="0">
                <a:solidFill>
                  <a:schemeClr val="accent3"/>
                </a:solidFill>
                <a:effectLst>
                  <a:outerShdw blurRad="38100" dist="38100" dir="2700000" algn="tl">
                    <a:srgbClr val="000000">
                      <a:alpha val="43137"/>
                    </a:srgbClr>
                  </a:outerShdw>
                </a:effectLst>
              </a:rPr>
              <a:t>qualified transaction</a:t>
            </a:r>
            <a:r>
              <a:rPr lang="en-US" sz="2600" dirty="0">
                <a:effectLst>
                  <a:outerShdw blurRad="38100" dist="38100" dir="2700000" algn="tl">
                    <a:srgbClr val="000000">
                      <a:alpha val="43137"/>
                    </a:srgbClr>
                  </a:outerShdw>
                </a:effectLst>
              </a:rPr>
              <a:t>”</a:t>
            </a:r>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endParaRPr lang="en-US" sz="2400" dirty="0"/>
          </a:p>
          <a:p>
            <a:pPr marL="342900" indent="-342900">
              <a:buFont typeface="Wingdings 3" charset="2"/>
              <a:buChar char=""/>
            </a:pPr>
            <a:endParaRPr lang="en-US" dirty="0"/>
          </a:p>
        </p:txBody>
      </p:sp>
    </p:spTree>
    <p:extLst>
      <p:ext uri="{BB962C8B-B14F-4D97-AF65-F5344CB8AC3E}">
        <p14:creationId xmlns:p14="http://schemas.microsoft.com/office/powerpoint/2010/main" val="61671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9" name="Picture 6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0" name="Picture 6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1" name="Oval 7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2" name="Picture 7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3" name="Picture 7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4" name="Rectangle 7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95" name="Rectangle 7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6"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97" name="Freeform: Shape 8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D679B49-A85D-BCC3-AFFD-53F619CAB18D}"/>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ctr"/>
            <a:r>
              <a:rPr lang="en-US" sz="4200" b="1" dirty="0">
                <a:solidFill>
                  <a:schemeClr val="bg2"/>
                </a:solidFill>
              </a:rPr>
              <a:t>Concurrent</a:t>
            </a:r>
            <a:br>
              <a:rPr lang="en-US" sz="4200" b="1" dirty="0">
                <a:solidFill>
                  <a:schemeClr val="bg2"/>
                </a:solidFill>
              </a:rPr>
            </a:br>
            <a:r>
              <a:rPr lang="en-US" sz="4200" b="1" dirty="0">
                <a:solidFill>
                  <a:schemeClr val="bg2"/>
                </a:solidFill>
              </a:rPr>
              <a:t>Jurisdiction</a:t>
            </a:r>
          </a:p>
        </p:txBody>
      </p:sp>
      <p:sp>
        <p:nvSpPr>
          <p:cNvPr id="3" name="Text Placeholder 2">
            <a:extLst>
              <a:ext uri="{FF2B5EF4-FFF2-40B4-BE49-F238E27FC236}">
                <a16:creationId xmlns:a16="http://schemas.microsoft.com/office/drawing/2014/main" id="{2A1E5761-22AA-14DC-E6F4-E6A66CDEABA3}"/>
              </a:ext>
            </a:extLst>
          </p:cNvPr>
          <p:cNvSpPr>
            <a:spLocks noGrp="1"/>
          </p:cNvSpPr>
          <p:nvPr>
            <p:ph type="body" sz="half" idx="2"/>
          </p:nvPr>
        </p:nvSpPr>
        <p:spPr>
          <a:xfrm>
            <a:off x="4899171" y="-1"/>
            <a:ext cx="7071920" cy="6858000"/>
          </a:xfrm>
        </p:spPr>
        <p:txBody>
          <a:bodyPr vert="horz" lIns="91440" tIns="45720" rIns="91440" bIns="45720" rtlCol="0">
            <a:noAutofit/>
          </a:bodyPr>
          <a:lstStyle/>
          <a:p>
            <a:pPr>
              <a:buClr>
                <a:schemeClr val="accent1"/>
              </a:buClr>
            </a:pPr>
            <a:endParaRPr lang="en-US" sz="2200" dirty="0"/>
          </a:p>
          <a:p>
            <a:pPr>
              <a:buClr>
                <a:schemeClr val="accent1"/>
              </a:buClr>
            </a:pPr>
            <a:endParaRPr lang="en-US" sz="2200" dirty="0"/>
          </a:p>
          <a:p>
            <a:pPr marL="457200" indent="-457200">
              <a:buClr>
                <a:schemeClr val="accent1"/>
              </a:buClr>
              <a:buFont typeface="Wingdings 3" charset="2"/>
              <a:buChar char=""/>
            </a:pPr>
            <a:r>
              <a:rPr lang="en-US" sz="2800" dirty="0">
                <a:effectLst>
                  <a:outerShdw blurRad="38100" dist="38100" dir="2700000" algn="tl">
                    <a:srgbClr val="000000">
                      <a:alpha val="43137"/>
                    </a:srgbClr>
                  </a:outerShdw>
                </a:effectLst>
              </a:rPr>
              <a:t>“</a:t>
            </a:r>
            <a:r>
              <a:rPr lang="en-US" sz="2800" b="1" dirty="0">
                <a:solidFill>
                  <a:schemeClr val="accent3"/>
                </a:solidFill>
                <a:effectLst>
                  <a:outerShdw blurRad="38100" dist="38100" dir="2700000" algn="tl">
                    <a:srgbClr val="000000">
                      <a:alpha val="43137"/>
                    </a:srgbClr>
                  </a:outerShdw>
                </a:effectLst>
              </a:rPr>
              <a:t>qualified transaction</a:t>
            </a:r>
            <a:r>
              <a:rPr lang="en-US" sz="2800" dirty="0">
                <a:effectLst>
                  <a:outerShdw blurRad="38100" dist="38100" dir="2700000" algn="tl">
                    <a:srgbClr val="000000">
                      <a:alpha val="43137"/>
                    </a:srgbClr>
                  </a:outerShdw>
                </a:effectLst>
              </a:rPr>
              <a:t>” (Rule 339(o)) -</a:t>
            </a:r>
          </a:p>
          <a:p>
            <a:pPr lvl="1">
              <a:buClr>
                <a:schemeClr val="accent1"/>
              </a:buClr>
            </a:pPr>
            <a:r>
              <a:rPr lang="en-US" sz="2400" dirty="0">
                <a:effectLst>
                  <a:outerShdw blurRad="38100" dist="38100" dir="2700000" algn="tl">
                    <a:srgbClr val="000000">
                      <a:alpha val="43137"/>
                    </a:srgbClr>
                  </a:outerShdw>
                </a:effectLst>
              </a:rPr>
              <a:t>a transaction, </a:t>
            </a:r>
            <a:r>
              <a:rPr lang="en-US" sz="2400" dirty="0">
                <a:solidFill>
                  <a:srgbClr val="FFC000"/>
                </a:solidFill>
                <a:effectLst>
                  <a:outerShdw blurRad="38100" dist="38100" dir="2700000" algn="tl">
                    <a:srgbClr val="000000">
                      <a:alpha val="43137"/>
                    </a:srgbClr>
                  </a:outerShdw>
                </a:effectLst>
              </a:rPr>
              <a:t>other than </a:t>
            </a:r>
            <a:r>
              <a:rPr lang="en-US" sz="2400" dirty="0">
                <a:effectLst>
                  <a:outerShdw blurRad="38100" dist="38100" dir="2700000" algn="tl">
                    <a:srgbClr val="000000">
                      <a:alpha val="43137"/>
                    </a:srgbClr>
                  </a:outerShdw>
                </a:effectLst>
              </a:rPr>
              <a:t>a transaction involving a loan or an advance of money or credit by a bank, credit union, or savings</a:t>
            </a:r>
            <a:r>
              <a:rPr lang="en-US" sz="2400" u="sng"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and loan institution under which a party:</a:t>
            </a:r>
          </a:p>
          <a:p>
            <a:pPr lvl="1"/>
            <a:endParaRPr lang="en-US" sz="2200" dirty="0"/>
          </a:p>
          <a:p>
            <a:pPr lvl="1"/>
            <a:endParaRPr lang="en-US" sz="2200" dirty="0"/>
          </a:p>
          <a:p>
            <a:pPr marL="914400" lvl="1" indent="-457200">
              <a:buFont typeface="Arial" panose="020B0604020202020204" pitchFamily="34" charset="0"/>
              <a:buChar char="•"/>
            </a:pPr>
            <a:endParaRPr lang="en-US" sz="2200" dirty="0"/>
          </a:p>
          <a:p>
            <a:pPr>
              <a:buClr>
                <a:schemeClr val="accent1"/>
              </a:buClr>
            </a:pPr>
            <a:endParaRPr lang="en-US" sz="2200" dirty="0"/>
          </a:p>
          <a:p>
            <a:pPr>
              <a:buClr>
                <a:schemeClr val="accent1"/>
              </a:buClr>
            </a:pPr>
            <a:endParaRPr lang="en-US" sz="2200" dirty="0"/>
          </a:p>
        </p:txBody>
      </p:sp>
    </p:spTree>
    <p:extLst>
      <p:ext uri="{BB962C8B-B14F-4D97-AF65-F5344CB8AC3E}">
        <p14:creationId xmlns:p14="http://schemas.microsoft.com/office/powerpoint/2010/main" val="18663594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CFF3E0B7A28246AE3DB09521EDEB7A" ma:contentTypeVersion="6" ma:contentTypeDescription="Create a new document." ma:contentTypeScope="" ma:versionID="b708e6bdd145e2cffc5340fc57ad867c">
  <xsd:schema xmlns:xsd="http://www.w3.org/2001/XMLSchema" xmlns:xs="http://www.w3.org/2001/XMLSchema" xmlns:p="http://schemas.microsoft.com/office/2006/metadata/properties" xmlns:ns3="88804ad9-0740-41f7-8417-96d6db76c5fa" targetNamespace="http://schemas.microsoft.com/office/2006/metadata/properties" ma:root="true" ma:fieldsID="3bd66a50fb93a63d1310fd109f4ec6f7" ns3:_="">
    <xsd:import namespace="88804ad9-0740-41f7-8417-96d6db76c5f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804ad9-0740-41f7-8417-96d6db76c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8804ad9-0740-41f7-8417-96d6db76c5fa" xsi:nil="true"/>
  </documentManagement>
</p:properties>
</file>

<file path=customXml/itemProps1.xml><?xml version="1.0" encoding="utf-8"?>
<ds:datastoreItem xmlns:ds="http://schemas.openxmlformats.org/officeDocument/2006/customXml" ds:itemID="{02707F80-A140-4AC5-A521-FF442C512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804ad9-0740-41f7-8417-96d6db76c5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B7E052-AE75-4A92-9996-C97CA9E28655}">
  <ds:schemaRefs>
    <ds:schemaRef ds:uri="http://schemas.microsoft.com/sharepoint/v3/contenttype/forms"/>
  </ds:schemaRefs>
</ds:datastoreItem>
</file>

<file path=customXml/itemProps3.xml><?xml version="1.0" encoding="utf-8"?>
<ds:datastoreItem xmlns:ds="http://schemas.openxmlformats.org/officeDocument/2006/customXml" ds:itemID="{476F54A8-F453-47A0-82B3-AB679CD6D80C}">
  <ds:schemaRefs>
    <ds:schemaRef ds:uri="http://purl.org/dc/elements/1.1/"/>
    <ds:schemaRef ds:uri="http://schemas.microsoft.com/office/2006/documentManagement/types"/>
    <ds:schemaRef ds:uri="http://www.w3.org/XML/1998/namespace"/>
    <ds:schemaRef ds:uri="88804ad9-0740-41f7-8417-96d6db76c5fa"/>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TM03457515[[fn=View]]</Template>
  <TotalTime>2188</TotalTime>
  <Words>2838</Words>
  <Application>Microsoft Office PowerPoint</Application>
  <PresentationFormat>Widescreen</PresentationFormat>
  <Paragraphs>262</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Benton Sans</vt:lpstr>
      <vt:lpstr>Century Gothic</vt:lpstr>
      <vt:lpstr>Wingdings</vt:lpstr>
      <vt:lpstr>Wingdings 3</vt:lpstr>
      <vt:lpstr>Ion</vt:lpstr>
      <vt:lpstr>The New Texas Business Court</vt:lpstr>
      <vt:lpstr>Overview</vt:lpstr>
      <vt:lpstr>Texas Gov’t Code Ch. 25A &amp;  Texas Rules of Jud. Admin. </vt:lpstr>
      <vt:lpstr>Texas Gov’t Code Ch. 25A &amp;  Texas Rules of Jud. Admin. </vt:lpstr>
      <vt:lpstr>Concurrent Jurisdiction</vt:lpstr>
      <vt:lpstr>Concurrent Jurisdiction</vt:lpstr>
      <vt:lpstr>Concurrent Jurisdiction</vt:lpstr>
      <vt:lpstr>Concurrent Jurisdiction</vt:lpstr>
      <vt:lpstr>Concurrent Jurisdiction</vt:lpstr>
      <vt:lpstr>Concurrent Jurisdiction</vt:lpstr>
      <vt:lpstr>Concurrent Jurisdiction</vt:lpstr>
      <vt:lpstr>Concurrent Jurisdiction</vt:lpstr>
      <vt:lpstr>Supplemental Jurisdiction</vt:lpstr>
      <vt:lpstr>Judicial Divisions</vt:lpstr>
      <vt:lpstr>Judicial Divisions</vt:lpstr>
      <vt:lpstr>Judicial Appointments</vt:lpstr>
      <vt:lpstr>Judicial Appointments</vt:lpstr>
      <vt:lpstr>  Judicial Authority</vt:lpstr>
      <vt:lpstr>Right to Jury Trial (Rule 342) </vt:lpstr>
      <vt:lpstr>PowerPoint Presentation</vt:lpstr>
      <vt:lpstr>Tasks Assigned to SCOTX – Step One: Supreme Court Advisory Committee (SCAC) </vt:lpstr>
      <vt:lpstr>SCOTX Rulemaking - </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SCOTX’s Preliminary Approval of Rules for Bus. Courts (Misc. Docket No. 24-9004)</vt:lpstr>
      <vt:lpstr>15th Court of Appeals</vt:lpstr>
      <vt:lpstr>15th Court of Appeals</vt:lpstr>
      <vt:lpstr>15th Court of Appeals</vt:lpstr>
      <vt:lpstr>15th Court of Appeals</vt:lpstr>
      <vt:lpstr>15th Court of Appeals</vt:lpstr>
      <vt:lpstr>Anticipated Challenges</vt:lpstr>
      <vt:lpstr>Logistical Concerns</vt:lpstr>
      <vt:lpstr>Logistical Concerns</vt:lpstr>
      <vt:lpstr>SCAC Meetings &amp; Comments</vt:lpstr>
      <vt:lpstr> Chief Justice Christopher (14th Court) Public Comment re: logistics of transferring cases: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Texas Business Courts</dc:title>
  <dc:creator>Sara Churchin</dc:creator>
  <cp:lastModifiedBy>Sara Churchin</cp:lastModifiedBy>
  <cp:revision>29</cp:revision>
  <dcterms:created xsi:type="dcterms:W3CDTF">2023-08-29T18:55:34Z</dcterms:created>
  <dcterms:modified xsi:type="dcterms:W3CDTF">2024-05-06T15:40:30Z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0x010100A4CFF3E0B7A28246AE3DB09521EDEB7A</vt:lpwstr>
  </property>
</Properties>
</file>