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6" r:id="rId2"/>
    <p:sldId id="297" r:id="rId3"/>
    <p:sldId id="298" r:id="rId4"/>
    <p:sldId id="299" r:id="rId5"/>
    <p:sldId id="302" r:id="rId6"/>
    <p:sldId id="303" r:id="rId7"/>
    <p:sldId id="300" r:id="rId8"/>
    <p:sldId id="301" r:id="rId9"/>
    <p:sldId id="304" r:id="rId10"/>
    <p:sldId id="305" r:id="rId11"/>
    <p:sldId id="306" r:id="rId12"/>
    <p:sldId id="307" r:id="rId13"/>
    <p:sldId id="308" r:id="rId14"/>
    <p:sldId id="329" r:id="rId15"/>
    <p:sldId id="309" r:id="rId16"/>
    <p:sldId id="310" r:id="rId17"/>
    <p:sldId id="311" r:id="rId18"/>
    <p:sldId id="312" r:id="rId19"/>
    <p:sldId id="313" r:id="rId20"/>
    <p:sldId id="327" r:id="rId21"/>
    <p:sldId id="328" r:id="rId22"/>
    <p:sldId id="330" r:id="rId23"/>
    <p:sldId id="314" r:id="rId24"/>
    <p:sldId id="315" r:id="rId25"/>
    <p:sldId id="331" r:id="rId26"/>
    <p:sldId id="334" r:id="rId27"/>
    <p:sldId id="335" r:id="rId28"/>
    <p:sldId id="333" r:id="rId29"/>
    <p:sldId id="332" r:id="rId30"/>
    <p:sldId id="316" r:id="rId31"/>
    <p:sldId id="317" r:id="rId32"/>
    <p:sldId id="318" r:id="rId33"/>
    <p:sldId id="319" r:id="rId34"/>
    <p:sldId id="320" r:id="rId35"/>
    <p:sldId id="321" r:id="rId36"/>
    <p:sldId id="322" r:id="rId37"/>
    <p:sldId id="323" r:id="rId38"/>
    <p:sldId id="324" r:id="rId39"/>
    <p:sldId id="325" r:id="rId40"/>
    <p:sldId id="32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92" d="100"/>
          <a:sy n="92" d="100"/>
        </p:scale>
        <p:origin x="-110" y="-67"/>
      </p:cViewPr>
      <p:guideLst>
        <p:guide orient="horz" pos="2160"/>
        <p:guide pos="3840"/>
      </p:guideLst>
    </p:cSldViewPr>
  </p:slideViewPr>
  <p:notesTextViewPr>
    <p:cViewPr>
      <p:scale>
        <a:sx n="1" d="1"/>
        <a:sy n="1" d="1"/>
      </p:scale>
      <p:origin x="0" y="0"/>
    </p:cViewPr>
  </p:notesTextViewPr>
  <p:sorterViewPr>
    <p:cViewPr>
      <p:scale>
        <a:sx n="100" d="100"/>
        <a:sy n="100" d="100"/>
      </p:scale>
      <p:origin x="0" y="-69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5256" y="1447802"/>
            <a:ext cx="8827957"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pic>
        <p:nvPicPr>
          <p:cNvPr id="7" name="Picture 2" descr="New_bg"/>
          <p:cNvPicPr>
            <a:picLocks noChangeAspect="1" noChangeArrowheads="1"/>
          </p:cNvPicPr>
          <p:nvPr userDrawn="1"/>
        </p:nvPicPr>
        <p:blipFill>
          <a:blip r:embed="rId2"/>
          <a:srcRect/>
          <a:stretch>
            <a:fillRect/>
          </a:stretch>
        </p:blipFill>
        <p:spPr bwMode="auto">
          <a:xfrm>
            <a:off x="0" y="-19050"/>
            <a:ext cx="12192000" cy="6896100"/>
          </a:xfrm>
          <a:prstGeom prst="rect">
            <a:avLst/>
          </a:prstGeom>
          <a:noFill/>
          <a:ln w="9525">
            <a:noFill/>
            <a:miter lim="800000"/>
            <a:headEnd/>
            <a:tailEnd/>
          </a:ln>
        </p:spPr>
      </p:pic>
    </p:spTree>
    <p:extLst>
      <p:ext uri="{BB962C8B-B14F-4D97-AF65-F5344CB8AC3E}">
        <p14:creationId xmlns:p14="http://schemas.microsoft.com/office/powerpoint/2010/main" val="49493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8" y="480058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5257" y="5367325"/>
            <a:ext cx="882795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9910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6" y="1447800"/>
            <a:ext cx="8827957"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5256" y="3657600"/>
            <a:ext cx="8827957"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59957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5213" y="1447801"/>
            <a:ext cx="800139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9374" y="3765449"/>
            <a:ext cx="7266495"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5256" y="4350657"/>
            <a:ext cx="8827957"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
        <p:nvSpPr>
          <p:cNvPr id="9" name="TextBox 8"/>
          <p:cNvSpPr txBox="1"/>
          <p:nvPr/>
        </p:nvSpPr>
        <p:spPr>
          <a:xfrm>
            <a:off x="898530" y="971253"/>
            <a:ext cx="80212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fontAlgn="base">
              <a:spcBef>
                <a:spcPct val="0"/>
              </a:spcBef>
              <a:spcAft>
                <a:spcPct val="0"/>
              </a:spcAft>
            </a:pPr>
            <a:r>
              <a:rPr lang="en-US" sz="12200" dirty="0">
                <a:solidFill>
                  <a:srgbClr val="7AC3F0"/>
                </a:solidFill>
              </a:rPr>
              <a:t>“</a:t>
            </a:r>
          </a:p>
        </p:txBody>
      </p:sp>
      <p:sp>
        <p:nvSpPr>
          <p:cNvPr id="13" name="TextBox 12"/>
          <p:cNvSpPr txBox="1"/>
          <p:nvPr/>
        </p:nvSpPr>
        <p:spPr>
          <a:xfrm>
            <a:off x="9332921" y="2613787"/>
            <a:ext cx="80212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fontAlgn="base">
              <a:spcBef>
                <a:spcPct val="0"/>
              </a:spcBef>
              <a:spcAft>
                <a:spcPct val="0"/>
              </a:spcAft>
            </a:pPr>
            <a:r>
              <a:rPr lang="en-US" sz="12200" dirty="0">
                <a:solidFill>
                  <a:srgbClr val="7AC3F0"/>
                </a:solidFill>
              </a:rPr>
              <a:t>”</a:t>
            </a:r>
          </a:p>
        </p:txBody>
      </p:sp>
    </p:spTree>
    <p:extLst>
      <p:ext uri="{BB962C8B-B14F-4D97-AF65-F5344CB8AC3E}">
        <p14:creationId xmlns:p14="http://schemas.microsoft.com/office/powerpoint/2010/main" val="89184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5255" y="3124201"/>
            <a:ext cx="88279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380870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3113" y="1981200"/>
            <a:ext cx="29476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633" y="2667000"/>
            <a:ext cx="2928112"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4672" y="1981200"/>
            <a:ext cx="293700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4116" y="2667000"/>
            <a:ext cx="294756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1981200"/>
            <a:ext cx="293287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6556" y="2667000"/>
            <a:ext cx="2932877"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711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251714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633" y="4250949"/>
            <a:ext cx="294081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633" y="2209800"/>
            <a:ext cx="294081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633" y="4827213"/>
            <a:ext cx="294081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90389" y="4250949"/>
            <a:ext cx="293128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90388" y="2209800"/>
            <a:ext cx="293128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9035" y="4827212"/>
            <a:ext cx="29351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4250949"/>
            <a:ext cx="293287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6555" y="2209800"/>
            <a:ext cx="293287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6433" y="4827210"/>
            <a:ext cx="293676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711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659058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947988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6377" y="430215"/>
            <a:ext cx="1753057"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633" y="773205"/>
            <a:ext cx="7425083"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17232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7352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258" y="2861735"/>
            <a:ext cx="8827956"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66128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601" y="2060577"/>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5967" y="2056093"/>
            <a:ext cx="4397487"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01923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600" y="1905000"/>
            <a:ext cx="439748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601"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5969" y="1905000"/>
            <a:ext cx="439748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5969"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52161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3"/>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4"/>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16990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2033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5" y="1447800"/>
            <a:ext cx="3401949"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5863" y="1447800"/>
            <a:ext cx="5197351"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5" y="3129282"/>
            <a:ext cx="3401949"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5"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41932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208" y="1854192"/>
            <a:ext cx="5094232"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51357" y="1143000"/>
            <a:ext cx="320123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5255" y="3657600"/>
            <a:ext cx="508630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8/14/2017</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77045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8399243" y="1676400"/>
            <a:ext cx="37592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7586443" y="-457200"/>
            <a:ext cx="21336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399243" y="6096000"/>
            <a:ext cx="13208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05317" y="2667000"/>
            <a:ext cx="5588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119717" y="2895600"/>
            <a:ext cx="31496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0327525" y="0"/>
            <a:ext cx="9144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280" y="452718"/>
            <a:ext cx="940717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600" y="2052925"/>
            <a:ext cx="8948872"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8419" y="1790661"/>
            <a:ext cx="990599" cy="30487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fontAlgn="base">
              <a:spcBef>
                <a:spcPct val="0"/>
              </a:spcBef>
              <a:spcAft>
                <a:spcPct val="0"/>
              </a:spcAft>
            </a:pPr>
            <a:fld id="{4509A250-FF31-4206-8172-F9D3106AACB1}" type="datetimeFigureOut">
              <a:rPr lang="en-US" dirty="0">
                <a:solidFill>
                  <a:prstClr val="white">
                    <a:tint val="75000"/>
                    <a:alpha val="60000"/>
                  </a:prstClr>
                </a:solidFill>
                <a:latin typeface="Arial" charset="0"/>
              </a:rPr>
              <a:pPr fontAlgn="base">
                <a:spcBef>
                  <a:spcPct val="0"/>
                </a:spcBef>
                <a:spcAft>
                  <a:spcPct val="0"/>
                </a:spcAft>
              </a:pPr>
              <a:t>8/14/2017</a:t>
            </a:fld>
            <a:endParaRPr lang="en-US" dirty="0">
              <a:solidFill>
                <a:prstClr val="white">
                  <a:tint val="75000"/>
                  <a:alpha val="60000"/>
                </a:prstClr>
              </a:solidFill>
              <a:latin typeface="Arial" charset="0"/>
            </a:endParaRPr>
          </a:p>
        </p:txBody>
      </p:sp>
      <p:sp>
        <p:nvSpPr>
          <p:cNvPr id="5" name="Footer Placeholder 4"/>
          <p:cNvSpPr>
            <a:spLocks noGrp="1"/>
          </p:cNvSpPr>
          <p:nvPr>
            <p:ph type="ftr" sz="quarter" idx="3"/>
          </p:nvPr>
        </p:nvSpPr>
        <p:spPr>
          <a:xfrm rot="5400000">
            <a:off x="8954413" y="3225261"/>
            <a:ext cx="3859795" cy="30488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fontAlgn="base">
              <a:spcBef>
                <a:spcPct val="0"/>
              </a:spcBef>
              <a:spcAft>
                <a:spcPct val="0"/>
              </a:spcAft>
            </a:pPr>
            <a:endParaRPr lang="en-US" dirty="0">
              <a:solidFill>
                <a:prstClr val="white">
                  <a:tint val="75000"/>
                  <a:alpha val="60000"/>
                </a:prstClr>
              </a:solidFill>
              <a:latin typeface="Arial" charset="0"/>
            </a:endParaRPr>
          </a:p>
        </p:txBody>
      </p:sp>
      <p:sp>
        <p:nvSpPr>
          <p:cNvPr id="6" name="Slide Number Placeholder 5"/>
          <p:cNvSpPr>
            <a:spLocks noGrp="1"/>
          </p:cNvSpPr>
          <p:nvPr>
            <p:ph type="sldNum" sz="quarter" idx="4"/>
          </p:nvPr>
        </p:nvSpPr>
        <p:spPr>
          <a:xfrm>
            <a:off x="10355242" y="295737"/>
            <a:ext cx="838417"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fontAlgn="base">
              <a:spcBef>
                <a:spcPct val="0"/>
              </a:spcBef>
              <a:spcAft>
                <a:spcPct val="0"/>
              </a:spcAft>
            </a:pPr>
            <a:fld id="{D57F1E4F-1CFF-5643-939E-02111984F565}" type="slidenum">
              <a:rPr lang="en-US" dirty="0">
                <a:solidFill>
                  <a:prstClr val="white">
                    <a:tint val="75000"/>
                  </a:prstClr>
                </a:solidFill>
                <a:latin typeface="Arial" charset="0"/>
              </a:rPr>
              <a:pPr fontAlgn="base">
                <a:spcBef>
                  <a:spcPct val="0"/>
                </a:spcBef>
                <a:spcAft>
                  <a:spcPct val="0"/>
                </a:spcAft>
              </a:pPr>
              <a:t>‹#›</a:t>
            </a:fld>
            <a:endParaRPr lang="en-US" dirty="0">
              <a:solidFill>
                <a:prstClr val="white">
                  <a:tint val="75000"/>
                </a:prstClr>
              </a:solidFill>
              <a:latin typeface="Arial" charset="0"/>
            </a:endParaRPr>
          </a:p>
        </p:txBody>
      </p:sp>
    </p:spTree>
    <p:extLst>
      <p:ext uri="{BB962C8B-B14F-4D97-AF65-F5344CB8AC3E}">
        <p14:creationId xmlns:p14="http://schemas.microsoft.com/office/powerpoint/2010/main" val="4949700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847528" y="1309904"/>
            <a:ext cx="7978080" cy="13144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Bef>
                <a:spcPts val="600"/>
              </a:spcBef>
              <a:spcAft>
                <a:spcPct val="0"/>
              </a:spcAft>
            </a:pPr>
            <a:r>
              <a:rPr lang="en-US" b="1" dirty="0" smtClean="0">
                <a:solidFill>
                  <a:prstClr val="white"/>
                </a:solidFill>
              </a:rPr>
              <a:t>Managing Conflicts In</a:t>
            </a:r>
          </a:p>
          <a:p>
            <a:pPr fontAlgn="base">
              <a:spcBef>
                <a:spcPts val="600"/>
              </a:spcBef>
              <a:spcAft>
                <a:spcPct val="0"/>
              </a:spcAft>
            </a:pPr>
            <a:r>
              <a:rPr lang="en-US" b="1" dirty="0" smtClean="0">
                <a:solidFill>
                  <a:prstClr val="white"/>
                </a:solidFill>
              </a:rPr>
              <a:t>Multi-Party Litigation </a:t>
            </a:r>
            <a:endParaRPr lang="en-US" b="1" dirty="0">
              <a:solidFill>
                <a:prstClr val="white"/>
              </a:solidFill>
            </a:endParaRPr>
          </a:p>
        </p:txBody>
      </p:sp>
      <p:sp>
        <p:nvSpPr>
          <p:cNvPr id="4" name="Rectangle 3"/>
          <p:cNvSpPr txBox="1">
            <a:spLocks noChangeArrowheads="1"/>
          </p:cNvSpPr>
          <p:nvPr/>
        </p:nvSpPr>
        <p:spPr>
          <a:xfrm>
            <a:off x="4338638" y="5314950"/>
            <a:ext cx="5186363" cy="285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None/>
              <a:defRPr/>
            </a:pPr>
            <a:endParaRPr lang="en-US" sz="2400" dirty="0">
              <a:solidFill>
                <a:srgbClr val="EBEBEB">
                  <a:lumMod val="75000"/>
                </a:srgbClr>
              </a:solidFill>
            </a:endParaRPr>
          </a:p>
          <a:p>
            <a:pPr fontAlgn="base">
              <a:spcAft>
                <a:spcPct val="0"/>
              </a:spcAft>
              <a:defRPr/>
            </a:pPr>
            <a:endParaRPr lang="en-US" sz="2400" dirty="0">
              <a:solidFill>
                <a:prstClr val="white"/>
              </a:solidFill>
            </a:endParaRPr>
          </a:p>
        </p:txBody>
      </p:sp>
      <p:sp>
        <p:nvSpPr>
          <p:cNvPr id="5" name="Rectangle 5"/>
          <p:cNvSpPr txBox="1">
            <a:spLocks noChangeArrowheads="1"/>
          </p:cNvSpPr>
          <p:nvPr/>
        </p:nvSpPr>
        <p:spPr bwMode="auto">
          <a:xfrm>
            <a:off x="1847528" y="3356992"/>
            <a:ext cx="8496944" cy="3096344"/>
          </a:xfrm>
          <a:prstGeom prst="rect">
            <a:avLst/>
          </a:prstGeom>
          <a:noFill/>
          <a:ln>
            <a:miter lim="800000"/>
            <a:headEnd/>
            <a:tailEnd/>
          </a:ln>
        </p:spPr>
        <p:txBody>
          <a:bodyPr wrap="square" lIns="91440" tIns="45720" rIns="91440" bIns="45720" numCol="1" anchor="t" anchorCtr="0" compatLnSpc="1">
            <a:prstTxWarp prst="textNoShape">
              <a:avLst/>
            </a:prstTxWarp>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lnSpc>
                <a:spcPct val="90000"/>
              </a:lnSpc>
              <a:spcBef>
                <a:spcPts val="0"/>
              </a:spcBef>
              <a:buClr>
                <a:srgbClr val="7AC3F0"/>
              </a:buClr>
              <a:buNone/>
            </a:pPr>
            <a:r>
              <a:rPr lang="en-US" sz="2800" dirty="0" smtClean="0">
                <a:solidFill>
                  <a:prstClr val="white"/>
                </a:solidFill>
              </a:rPr>
              <a:t> </a:t>
            </a:r>
            <a:endParaRPr lang="en-US" sz="2800" dirty="0">
              <a:solidFill>
                <a:prstClr val="white"/>
              </a:solidFill>
            </a:endParaRPr>
          </a:p>
          <a:p>
            <a:pPr marL="0" indent="0" algn="ctr">
              <a:lnSpc>
                <a:spcPct val="90000"/>
              </a:lnSpc>
              <a:spcBef>
                <a:spcPts val="0"/>
              </a:spcBef>
              <a:buClr>
                <a:srgbClr val="7AC3F0"/>
              </a:buClr>
              <a:buNone/>
            </a:pPr>
            <a:r>
              <a:rPr lang="en-US" sz="2800" dirty="0" smtClean="0">
                <a:solidFill>
                  <a:prstClr val="white"/>
                </a:solidFill>
              </a:rPr>
              <a:t>Public Utility Law Section</a:t>
            </a:r>
          </a:p>
          <a:p>
            <a:pPr marL="0" indent="0" algn="ctr">
              <a:lnSpc>
                <a:spcPct val="90000"/>
              </a:lnSpc>
              <a:spcBef>
                <a:spcPts val="0"/>
              </a:spcBef>
              <a:buClr>
                <a:srgbClr val="7AC3F0"/>
              </a:buClr>
              <a:buNone/>
            </a:pPr>
            <a:r>
              <a:rPr lang="en-US" sz="2800" dirty="0" smtClean="0">
                <a:solidFill>
                  <a:prstClr val="white"/>
                </a:solidFill>
              </a:rPr>
              <a:t>Annual Meeting and Seminar</a:t>
            </a:r>
          </a:p>
          <a:p>
            <a:pPr marL="0" indent="0" algn="ctr">
              <a:lnSpc>
                <a:spcPct val="90000"/>
              </a:lnSpc>
              <a:spcBef>
                <a:spcPts val="0"/>
              </a:spcBef>
              <a:buClr>
                <a:srgbClr val="7AC3F0"/>
              </a:buClr>
              <a:buNone/>
            </a:pPr>
            <a:r>
              <a:rPr lang="en-US" sz="2800" dirty="0" smtClean="0">
                <a:solidFill>
                  <a:prstClr val="white"/>
                </a:solidFill>
              </a:rPr>
              <a:t>August 18, 2017 </a:t>
            </a:r>
            <a:endParaRPr lang="en-US" sz="2800" dirty="0">
              <a:solidFill>
                <a:prstClr val="white"/>
              </a:solidFill>
            </a:endParaRPr>
          </a:p>
          <a:p>
            <a:pPr marL="0" indent="0">
              <a:lnSpc>
                <a:spcPct val="90000"/>
              </a:lnSpc>
              <a:buClr>
                <a:srgbClr val="7AC3F0"/>
              </a:buClr>
              <a:buNone/>
            </a:pPr>
            <a:endParaRPr lang="en-US" sz="1400" dirty="0">
              <a:solidFill>
                <a:prstClr val="white"/>
              </a:solidFill>
            </a:endParaRPr>
          </a:p>
          <a:p>
            <a:pPr marL="0" indent="0">
              <a:lnSpc>
                <a:spcPct val="90000"/>
              </a:lnSpc>
              <a:buClr>
                <a:srgbClr val="7AC3F0"/>
              </a:buClr>
              <a:buNone/>
            </a:pPr>
            <a:endParaRPr lang="en-US" sz="1400" dirty="0">
              <a:solidFill>
                <a:prstClr val="white"/>
              </a:solidFill>
            </a:endParaRPr>
          </a:p>
          <a:p>
            <a:pPr marL="0" indent="0">
              <a:lnSpc>
                <a:spcPct val="90000"/>
              </a:lnSpc>
              <a:buClr>
                <a:srgbClr val="7AC3F0"/>
              </a:buClr>
              <a:buNone/>
            </a:pPr>
            <a:endParaRPr lang="en-US" dirty="0">
              <a:solidFill>
                <a:prstClr val="white"/>
              </a:solidFill>
            </a:endParaRPr>
          </a:p>
          <a:p>
            <a:pPr marL="0" indent="0" algn="ctr">
              <a:lnSpc>
                <a:spcPct val="90000"/>
              </a:lnSpc>
              <a:spcBef>
                <a:spcPts val="0"/>
              </a:spcBef>
              <a:buClr>
                <a:srgbClr val="7AC3F0"/>
              </a:buClr>
              <a:buNone/>
            </a:pPr>
            <a:r>
              <a:rPr lang="en-US" sz="2400" b="1" dirty="0">
                <a:solidFill>
                  <a:prstClr val="white"/>
                </a:solidFill>
              </a:rPr>
              <a:t>Herring &amp; Panzer, L.L.P.</a:t>
            </a:r>
          </a:p>
          <a:p>
            <a:pPr marL="0" indent="0" algn="ctr">
              <a:lnSpc>
                <a:spcPct val="90000"/>
              </a:lnSpc>
              <a:spcBef>
                <a:spcPts val="0"/>
              </a:spcBef>
              <a:buClr>
                <a:srgbClr val="7AC3F0"/>
              </a:buClr>
              <a:buNone/>
            </a:pPr>
            <a:r>
              <a:rPr lang="en-US" sz="2400" b="1" dirty="0">
                <a:solidFill>
                  <a:prstClr val="white"/>
                </a:solidFill>
              </a:rPr>
              <a:t>1411 West Ave., Suite 100</a:t>
            </a:r>
          </a:p>
          <a:p>
            <a:pPr marL="0" indent="0" algn="ctr">
              <a:lnSpc>
                <a:spcPct val="90000"/>
              </a:lnSpc>
              <a:spcBef>
                <a:spcPts val="0"/>
              </a:spcBef>
              <a:buClr>
                <a:srgbClr val="7AC3F0"/>
              </a:buClr>
              <a:buNone/>
            </a:pPr>
            <a:r>
              <a:rPr lang="en-US" sz="2400" b="1" dirty="0">
                <a:solidFill>
                  <a:prstClr val="white"/>
                </a:solidFill>
              </a:rPr>
              <a:t>Austin, Texas 78701</a:t>
            </a:r>
          </a:p>
          <a:p>
            <a:pPr marL="0" indent="0">
              <a:lnSpc>
                <a:spcPct val="90000"/>
              </a:lnSpc>
              <a:buClr>
                <a:srgbClr val="7AC3F0"/>
              </a:buClr>
              <a:buNone/>
            </a:pPr>
            <a:endParaRPr lang="en-US" sz="1800" dirty="0">
              <a:solidFill>
                <a:prstClr val="white"/>
              </a:solidFill>
            </a:endParaRPr>
          </a:p>
        </p:txBody>
      </p:sp>
    </p:spTree>
    <p:extLst>
      <p:ext uri="{BB962C8B-B14F-4D97-AF65-F5344CB8AC3E}">
        <p14:creationId xmlns:p14="http://schemas.microsoft.com/office/powerpoint/2010/main" val="1214794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Restatement § 37 cmt. </a:t>
            </a:r>
            <a:r>
              <a:rPr lang="en-US" b="1" dirty="0"/>
              <a:t>c</a:t>
            </a:r>
          </a:p>
        </p:txBody>
      </p:sp>
      <p:sp>
        <p:nvSpPr>
          <p:cNvPr id="3" name="Content Placeholder 2"/>
          <p:cNvSpPr>
            <a:spLocks noGrp="1"/>
          </p:cNvSpPr>
          <p:nvPr>
            <p:ph idx="1"/>
          </p:nvPr>
        </p:nvSpPr>
        <p:spPr>
          <a:xfrm>
            <a:off x="1103600" y="2052925"/>
            <a:ext cx="9302272" cy="4195481"/>
          </a:xfrm>
        </p:spPr>
        <p:txBody>
          <a:bodyPr>
            <a:normAutofit/>
          </a:bodyPr>
          <a:lstStyle/>
          <a:p>
            <a:pPr marL="0" indent="0">
              <a:buNone/>
            </a:pPr>
            <a:r>
              <a:rPr lang="en-US" sz="3600" dirty="0" smtClean="0"/>
              <a:t>“The source of the duty can be civil or criminal law, including, for example, the requirements of an applicable lawyer code or the law of malpractice.”</a:t>
            </a:r>
            <a:endParaRPr lang="en-US" sz="3600" dirty="0"/>
          </a:p>
        </p:txBody>
      </p:sp>
    </p:spTree>
    <p:extLst>
      <p:ext uri="{BB962C8B-B14F-4D97-AF65-F5344CB8AC3E}">
        <p14:creationId xmlns:p14="http://schemas.microsoft.com/office/powerpoint/2010/main" val="1688778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4600" y="46666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b="1" dirty="0" smtClean="0"/>
              <a:t>WHAT STANDARDS?</a:t>
            </a:r>
          </a:p>
        </p:txBody>
      </p:sp>
      <p:sp>
        <p:nvSpPr>
          <p:cNvPr id="4" name="Content Placeholder 2"/>
          <p:cNvSpPr txBox="1">
            <a:spLocks/>
          </p:cNvSpPr>
          <p:nvPr/>
        </p:nvSpPr>
        <p:spPr>
          <a:xfrm>
            <a:off x="1051560" y="1600200"/>
            <a:ext cx="822960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Arial" charset="0"/>
              <a:buNone/>
            </a:pPr>
            <a:endParaRPr lang="en-US" sz="4000" b="1" dirty="0" smtClean="0">
              <a:latin typeface="Arial" charset="0"/>
              <a:cs typeface="Arial" charset="0"/>
            </a:endParaRPr>
          </a:p>
          <a:p>
            <a:r>
              <a:rPr lang="en-US" sz="4000" dirty="0" smtClean="0"/>
              <a:t>“The Ethics Rules”</a:t>
            </a:r>
          </a:p>
          <a:p>
            <a:endParaRPr lang="en-US" sz="4000" b="1" dirty="0" smtClean="0"/>
          </a:p>
          <a:p>
            <a:r>
              <a:rPr lang="en-US" sz="4000" dirty="0" smtClean="0">
                <a:cs typeface="Arial" charset="0"/>
              </a:rPr>
              <a:t>Which ethics rules?</a:t>
            </a:r>
            <a:endParaRPr lang="en-US" sz="4000" dirty="0" smtClean="0"/>
          </a:p>
        </p:txBody>
      </p:sp>
    </p:spTree>
    <p:extLst>
      <p:ext uri="{BB962C8B-B14F-4D97-AF65-F5344CB8AC3E}">
        <p14:creationId xmlns:p14="http://schemas.microsoft.com/office/powerpoint/2010/main" val="2239023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243584" y="1609344"/>
            <a:ext cx="9262872"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spcAft>
                <a:spcPts val="1200"/>
              </a:spcAft>
            </a:pPr>
            <a:r>
              <a:rPr lang="en-US" sz="3600" dirty="0" smtClean="0"/>
              <a:t>Balkanized</a:t>
            </a:r>
          </a:p>
          <a:p>
            <a:pPr>
              <a:spcAft>
                <a:spcPts val="1200"/>
              </a:spcAft>
            </a:pPr>
            <a:r>
              <a:rPr lang="en-US" sz="3600" dirty="0" smtClean="0"/>
              <a:t>Local rules</a:t>
            </a:r>
          </a:p>
          <a:p>
            <a:pPr>
              <a:spcAft>
                <a:spcPts val="1200"/>
              </a:spcAft>
            </a:pPr>
            <a:r>
              <a:rPr lang="en-US" sz="3600" dirty="0" smtClean="0"/>
              <a:t>State rules</a:t>
            </a:r>
          </a:p>
          <a:p>
            <a:pPr>
              <a:spcAft>
                <a:spcPts val="1200"/>
              </a:spcAft>
            </a:pPr>
            <a:r>
              <a:rPr lang="en-US" sz="3600" dirty="0" smtClean="0"/>
              <a:t>ABA Model Rules</a:t>
            </a:r>
          </a:p>
          <a:p>
            <a:pPr>
              <a:spcAft>
                <a:spcPts val="1200"/>
              </a:spcAft>
            </a:pPr>
            <a:r>
              <a:rPr lang="en-US" sz="3600" dirty="0" smtClean="0"/>
              <a:t>Restatement of the Law Governing Lawyers</a:t>
            </a:r>
          </a:p>
        </p:txBody>
      </p:sp>
      <p:sp>
        <p:nvSpPr>
          <p:cNvPr id="4" name="Title 1"/>
          <p:cNvSpPr txBox="1">
            <a:spLocks/>
          </p:cNvSpPr>
          <p:nvPr/>
        </p:nvSpPr>
        <p:spPr>
          <a:xfrm>
            <a:off x="1581912" y="368808"/>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FEDERAL COURT STANDARDS</a:t>
            </a:r>
          </a:p>
        </p:txBody>
      </p:sp>
    </p:spTree>
    <p:extLst>
      <p:ext uri="{BB962C8B-B14F-4D97-AF65-F5344CB8AC3E}">
        <p14:creationId xmlns:p14="http://schemas.microsoft.com/office/powerpoint/2010/main" val="273370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179576" y="1655064"/>
            <a:ext cx="9272016"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Arial" charset="0"/>
              <a:buNone/>
            </a:pPr>
            <a:r>
              <a:rPr lang="en-US" sz="3200" b="1" dirty="0" smtClean="0"/>
              <a:t>   </a:t>
            </a:r>
            <a:r>
              <a:rPr lang="en-US" sz="3200" dirty="0" smtClean="0"/>
              <a:t>“Local rules are not the ‘sole’ authority governing motions to disqualify counsel.  Motions to disqualify are substantive motions.  Therefore, they are decided under federal law. . . . [W]e must ‘consider the motion governed by the ethical rules announced by the national profession in light of the public interest and the litigants’ rights.’”</a:t>
            </a:r>
          </a:p>
          <a:p>
            <a:endParaRPr lang="en-US" dirty="0" smtClean="0"/>
          </a:p>
        </p:txBody>
      </p:sp>
      <p:sp>
        <p:nvSpPr>
          <p:cNvPr id="4" name="Title 1"/>
          <p:cNvSpPr txBox="1">
            <a:spLocks/>
          </p:cNvSpPr>
          <p:nvPr/>
        </p:nvSpPr>
        <p:spPr>
          <a:xfrm>
            <a:off x="1618488" y="402654"/>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t>Fifth Circuit	</a:t>
            </a:r>
          </a:p>
        </p:txBody>
      </p:sp>
    </p:spTree>
    <p:extLst>
      <p:ext uri="{BB962C8B-B14F-4D97-AF65-F5344CB8AC3E}">
        <p14:creationId xmlns:p14="http://schemas.microsoft.com/office/powerpoint/2010/main" val="2636648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DRs</a:t>
            </a:r>
            <a:r>
              <a:rPr lang="en-US" b="1" dirty="0"/>
              <a:t> </a:t>
            </a:r>
            <a:r>
              <a:rPr lang="en-US" b="1" dirty="0" smtClean="0"/>
              <a:t>in DQ Proceedings </a:t>
            </a:r>
            <a:endParaRPr lang="en-US" b="1" dirty="0"/>
          </a:p>
        </p:txBody>
      </p:sp>
      <p:sp>
        <p:nvSpPr>
          <p:cNvPr id="3" name="Content Placeholder 2"/>
          <p:cNvSpPr>
            <a:spLocks noGrp="1"/>
          </p:cNvSpPr>
          <p:nvPr>
            <p:ph idx="1"/>
          </p:nvPr>
        </p:nvSpPr>
        <p:spPr>
          <a:xfrm>
            <a:off x="1103600" y="2039111"/>
            <a:ext cx="9786904" cy="4209295"/>
          </a:xfrm>
        </p:spPr>
        <p:txBody>
          <a:bodyPr>
            <a:normAutofit/>
          </a:bodyPr>
          <a:lstStyle/>
          <a:p>
            <a:pPr>
              <a:spcBef>
                <a:spcPts val="1800"/>
              </a:spcBef>
            </a:pPr>
            <a:r>
              <a:rPr lang="en-US" sz="3600" dirty="0" smtClean="0"/>
              <a:t>“The Disciplinary Rules . . . provide </a:t>
            </a:r>
            <a:r>
              <a:rPr lang="en-US" sz="3600" i="1" dirty="0" smtClean="0"/>
              <a:t>guidance</a:t>
            </a:r>
            <a:r>
              <a:rPr lang="en-US" sz="3600" dirty="0" smtClean="0"/>
              <a:t> relevant to a a disqualification determination.” </a:t>
            </a:r>
          </a:p>
          <a:p>
            <a:pPr>
              <a:spcBef>
                <a:spcPts val="1800"/>
              </a:spcBef>
            </a:pPr>
            <a:r>
              <a:rPr lang="en-US" sz="3600" dirty="0" smtClean="0"/>
              <a:t>They are not “controlling”—but clear violations usually result in disqualification.</a:t>
            </a:r>
            <a:endParaRPr lang="en-US" sz="3600" dirty="0"/>
          </a:p>
        </p:txBody>
      </p:sp>
    </p:spTree>
    <p:extLst>
      <p:ext uri="{BB962C8B-B14F-4D97-AF65-F5344CB8AC3E}">
        <p14:creationId xmlns:p14="http://schemas.microsoft.com/office/powerpoint/2010/main" val="1744085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0" y="268160"/>
            <a:ext cx="9407173" cy="1400530"/>
          </a:xfrm>
        </p:spPr>
        <p:txBody>
          <a:bodyPr/>
          <a:lstStyle/>
          <a:p>
            <a:pPr algn="ctr"/>
            <a:r>
              <a:rPr lang="en-US" b="1" dirty="0" smtClean="0"/>
              <a:t>Agency rules</a:t>
            </a:r>
            <a:endParaRPr lang="en-US" b="1" dirty="0"/>
          </a:p>
        </p:txBody>
      </p:sp>
      <p:sp>
        <p:nvSpPr>
          <p:cNvPr id="3" name="Content Placeholder 2"/>
          <p:cNvSpPr>
            <a:spLocks noGrp="1"/>
          </p:cNvSpPr>
          <p:nvPr>
            <p:ph idx="1"/>
          </p:nvPr>
        </p:nvSpPr>
        <p:spPr>
          <a:xfrm>
            <a:off x="570452" y="1259494"/>
            <a:ext cx="10695964" cy="4906414"/>
          </a:xfrm>
        </p:spPr>
        <p:txBody>
          <a:bodyPr>
            <a:noAutofit/>
          </a:bodyPr>
          <a:lstStyle/>
          <a:p>
            <a:r>
              <a:rPr lang="en-US" sz="3200" dirty="0" smtClean="0"/>
              <a:t>Wide variation among federal agencies</a:t>
            </a:r>
          </a:p>
          <a:p>
            <a:pPr lvl="1">
              <a:buFont typeface="Courier New" panose="02070309020205020404" pitchFamily="49" charset="0"/>
              <a:buChar char="o"/>
            </a:pPr>
            <a:r>
              <a:rPr lang="en-US" sz="2800" dirty="0" smtClean="0"/>
              <a:t>Some follow standard rules – e.g., ABA Model Rules</a:t>
            </a:r>
          </a:p>
          <a:p>
            <a:pPr lvl="1">
              <a:buFont typeface="Courier New" panose="02070309020205020404" pitchFamily="49" charset="0"/>
              <a:buChar char="o"/>
            </a:pPr>
            <a:r>
              <a:rPr lang="en-US" sz="2800" dirty="0" smtClean="0"/>
              <a:t>Some conflicts rules are specific</a:t>
            </a:r>
            <a:r>
              <a:rPr lang="en-US" sz="2800" dirty="0"/>
              <a:t> </a:t>
            </a:r>
            <a:r>
              <a:rPr lang="en-US" sz="2800" dirty="0" smtClean="0"/>
              <a:t>– e.g. Office of Comptroller of Currency (12 C.F.R. §§ 19.8, 109.8); FDIC (12 C.F.R</a:t>
            </a:r>
            <a:r>
              <a:rPr lang="en-US" sz="2800" dirty="0"/>
              <a:t>. </a:t>
            </a:r>
            <a:r>
              <a:rPr lang="en-US" sz="2800" dirty="0" smtClean="0"/>
              <a:t>§ 308.8); Federal Reserve </a:t>
            </a:r>
            <a:r>
              <a:rPr lang="en-US" sz="2800" dirty="0"/>
              <a:t>Board </a:t>
            </a:r>
            <a:r>
              <a:rPr lang="en-US" sz="2800" dirty="0" smtClean="0"/>
              <a:t>(</a:t>
            </a:r>
            <a:r>
              <a:rPr lang="en-US" sz="2800" dirty="0"/>
              <a:t>12 C.F.R. §</a:t>
            </a:r>
            <a:r>
              <a:rPr lang="en-US" sz="2800" dirty="0" smtClean="0"/>
              <a:t> 263.8)</a:t>
            </a:r>
          </a:p>
          <a:p>
            <a:r>
              <a:rPr lang="en-US" sz="3200" dirty="0" smtClean="0"/>
              <a:t>Also enforcement variations</a:t>
            </a:r>
          </a:p>
          <a:p>
            <a:pPr lvl="1">
              <a:buFont typeface="Courier New" panose="02070309020205020404" pitchFamily="49" charset="0"/>
              <a:buChar char="o"/>
            </a:pPr>
            <a:r>
              <a:rPr lang="en-US" sz="2800" dirty="0" smtClean="0"/>
              <a:t>OIGs</a:t>
            </a:r>
          </a:p>
          <a:p>
            <a:pPr lvl="1">
              <a:buFont typeface="Courier New" panose="02070309020205020404" pitchFamily="49" charset="0"/>
              <a:buChar char="o"/>
            </a:pPr>
            <a:r>
              <a:rPr lang="en-US" sz="2800" dirty="0" smtClean="0"/>
              <a:t>ALJs </a:t>
            </a:r>
            <a:endParaRPr lang="en-US" sz="2800" dirty="0"/>
          </a:p>
        </p:txBody>
      </p:sp>
    </p:spTree>
    <p:extLst>
      <p:ext uri="{BB962C8B-B14F-4D97-AF65-F5344CB8AC3E}">
        <p14:creationId xmlns:p14="http://schemas.microsoft.com/office/powerpoint/2010/main" val="2725617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780" y="356135"/>
            <a:ext cx="9407173" cy="1400861"/>
          </a:xfrm>
        </p:spPr>
        <p:txBody>
          <a:bodyPr/>
          <a:lstStyle/>
          <a:p>
            <a:pPr algn="ctr"/>
            <a:r>
              <a:rPr lang="en-US" b="1" dirty="0" smtClean="0"/>
              <a:t>Agency rules</a:t>
            </a:r>
            <a:endParaRPr lang="en-US" b="1" dirty="0"/>
          </a:p>
        </p:txBody>
      </p:sp>
      <p:sp>
        <p:nvSpPr>
          <p:cNvPr id="3" name="Content Placeholder 2"/>
          <p:cNvSpPr>
            <a:spLocks noGrp="1"/>
          </p:cNvSpPr>
          <p:nvPr>
            <p:ph idx="1"/>
          </p:nvPr>
        </p:nvSpPr>
        <p:spPr>
          <a:xfrm>
            <a:off x="481263" y="1443789"/>
            <a:ext cx="10934299" cy="5053264"/>
          </a:xfrm>
        </p:spPr>
        <p:txBody>
          <a:bodyPr>
            <a:normAutofit fontScale="85000" lnSpcReduction="10000"/>
          </a:bodyPr>
          <a:lstStyle/>
          <a:p>
            <a:pPr marL="0" indent="0">
              <a:spcAft>
                <a:spcPts val="1200"/>
              </a:spcAft>
              <a:buNone/>
            </a:pPr>
            <a:r>
              <a:rPr lang="en-US" sz="3500" dirty="0"/>
              <a:t>Texas Windstorm Insurance </a:t>
            </a:r>
            <a:r>
              <a:rPr lang="en-US" sz="3500" dirty="0" smtClean="0"/>
              <a:t>Association</a:t>
            </a:r>
          </a:p>
          <a:p>
            <a:pPr lvl="1">
              <a:spcAft>
                <a:spcPts val="1200"/>
              </a:spcAft>
            </a:pPr>
            <a:r>
              <a:rPr lang="en-US" sz="3500" dirty="0"/>
              <a:t>28 TAC § 5.4001(b)(4)(C)(iii)(V</a:t>
            </a:r>
            <a:r>
              <a:rPr lang="en-US" sz="3500" dirty="0" smtClean="0"/>
              <a:t>)</a:t>
            </a:r>
          </a:p>
          <a:p>
            <a:pPr lvl="1">
              <a:spcAft>
                <a:spcPts val="1200"/>
              </a:spcAft>
            </a:pPr>
            <a:r>
              <a:rPr lang="en-US" sz="3500" dirty="0"/>
              <a:t>“If legal </a:t>
            </a:r>
            <a:r>
              <a:rPr lang="en-US" sz="3500" u="sng" dirty="0"/>
              <a:t>counsel accepts an engagement</a:t>
            </a:r>
            <a:r>
              <a:rPr lang="en-US" sz="3500" dirty="0"/>
              <a:t> from the association to represent it in a dispute involving a policyholder claim against the association </a:t>
            </a:r>
            <a:r>
              <a:rPr lang="en-US" sz="3500" u="sng" dirty="0"/>
              <a:t>and fails to disclose a conflict of interest</a:t>
            </a:r>
            <a:r>
              <a:rPr lang="en-US" sz="3500" dirty="0"/>
              <a:t>, . . . such legal counsel shall be </a:t>
            </a:r>
            <a:r>
              <a:rPr lang="en-US" sz="3500" u="sng" dirty="0"/>
              <a:t>barred for a period of five years</a:t>
            </a:r>
            <a:r>
              <a:rPr lang="en-US" sz="3500" dirty="0"/>
              <a:t> . . . from representing the association as legal counsel in any dispute involving a policyholder claim against the association.”</a:t>
            </a:r>
          </a:p>
          <a:p>
            <a:pPr lvl="1"/>
            <a:endParaRPr lang="en-US" sz="3000" dirty="0"/>
          </a:p>
          <a:p>
            <a:endParaRPr lang="en-US" sz="3200" dirty="0"/>
          </a:p>
        </p:txBody>
      </p:sp>
    </p:spTree>
    <p:extLst>
      <p:ext uri="{BB962C8B-B14F-4D97-AF65-F5344CB8AC3E}">
        <p14:creationId xmlns:p14="http://schemas.microsoft.com/office/powerpoint/2010/main" val="2178777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335024" y="1380745"/>
            <a:ext cx="9409176" cy="42702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endParaRPr lang="en-US" b="1" dirty="0" smtClean="0"/>
          </a:p>
          <a:p>
            <a:endParaRPr lang="en-US" b="1" dirty="0" smtClean="0"/>
          </a:p>
          <a:p>
            <a:r>
              <a:rPr lang="en-US" sz="4400" dirty="0" smtClean="0"/>
              <a:t>Rule 1.06 – Concurrent Conflicts</a:t>
            </a:r>
          </a:p>
          <a:p>
            <a:endParaRPr lang="en-US" sz="4400" dirty="0" smtClean="0"/>
          </a:p>
          <a:p>
            <a:r>
              <a:rPr lang="en-US" sz="4400" dirty="0" smtClean="0"/>
              <a:t>Rule 1.09 – Former Client Conflicts</a:t>
            </a:r>
          </a:p>
        </p:txBody>
      </p:sp>
      <p:sp>
        <p:nvSpPr>
          <p:cNvPr id="4" name="TextBox 3"/>
          <p:cNvSpPr txBox="1"/>
          <p:nvPr/>
        </p:nvSpPr>
        <p:spPr>
          <a:xfrm>
            <a:off x="1993392" y="649224"/>
            <a:ext cx="7196328" cy="769441"/>
          </a:xfrm>
          <a:prstGeom prst="rect">
            <a:avLst/>
          </a:prstGeom>
          <a:noFill/>
        </p:spPr>
        <p:txBody>
          <a:bodyPr wrap="square" rtlCol="0">
            <a:spAutoFit/>
          </a:bodyPr>
          <a:lstStyle/>
          <a:p>
            <a:pPr algn="ctr"/>
            <a:r>
              <a:rPr lang="en-US" sz="4400" b="1" dirty="0" smtClean="0"/>
              <a:t>CONFLICTS</a:t>
            </a:r>
            <a:endParaRPr lang="en-US" sz="4400" b="1" dirty="0"/>
          </a:p>
        </p:txBody>
      </p:sp>
    </p:spTree>
    <p:extLst>
      <p:ext uri="{BB962C8B-B14F-4D97-AF65-F5344CB8AC3E}">
        <p14:creationId xmlns:p14="http://schemas.microsoft.com/office/powerpoint/2010/main" val="1564907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0716768"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514350" indent="-514350">
              <a:buFont typeface="Arial" charset="0"/>
              <a:buNone/>
            </a:pPr>
            <a:endParaRPr lang="en-US" b="1" dirty="0" smtClean="0"/>
          </a:p>
          <a:p>
            <a:pPr marL="514350" indent="-514350">
              <a:buFont typeface="Arial" charset="0"/>
              <a:buNone/>
            </a:pPr>
            <a:r>
              <a:rPr lang="en-US" sz="4400" b="1" dirty="0" smtClean="0"/>
              <a:t>    </a:t>
            </a:r>
            <a:r>
              <a:rPr lang="en-US" sz="4400" dirty="0" smtClean="0"/>
              <a:t>Rule 1.06(a): prohibits representing opposing parties in the same litigation </a:t>
            </a:r>
          </a:p>
          <a:p>
            <a:pPr marL="514350" indent="-514350">
              <a:buFont typeface="Arial" charset="0"/>
              <a:buNone/>
            </a:pPr>
            <a:endParaRPr lang="en-US" sz="4400" b="1" dirty="0" smtClean="0"/>
          </a:p>
        </p:txBody>
      </p:sp>
      <p:sp>
        <p:nvSpPr>
          <p:cNvPr id="4" name="Title 1"/>
          <p:cNvSpPr txBox="1">
            <a:spLocks/>
          </p:cNvSpPr>
          <p:nvPr/>
        </p:nvSpPr>
        <p:spPr>
          <a:xfrm>
            <a:off x="1618488" y="439230"/>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smtClean="0"/>
              <a:t>Rule 1.06</a:t>
            </a:r>
          </a:p>
        </p:txBody>
      </p:sp>
    </p:spTree>
    <p:extLst>
      <p:ext uri="{BB962C8B-B14F-4D97-AF65-F5344CB8AC3E}">
        <p14:creationId xmlns:p14="http://schemas.microsoft.com/office/powerpoint/2010/main" val="44083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00784" y="22555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Rule 1.06(b)</a:t>
            </a:r>
          </a:p>
        </p:txBody>
      </p:sp>
      <p:sp>
        <p:nvSpPr>
          <p:cNvPr id="4" name="Content Placeholder 2"/>
          <p:cNvSpPr txBox="1">
            <a:spLocks/>
          </p:cNvSpPr>
          <p:nvPr/>
        </p:nvSpPr>
        <p:spPr>
          <a:xfrm>
            <a:off x="1014984" y="1511808"/>
            <a:ext cx="10122408"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Arial" charset="0"/>
              <a:buNone/>
            </a:pPr>
            <a:r>
              <a:rPr lang="en-US" sz="4400" dirty="0" smtClean="0"/>
              <a:t>Prohibits representation that:</a:t>
            </a:r>
          </a:p>
          <a:p>
            <a:pPr marL="457200" indent="-457200">
              <a:buFont typeface="Arial" charset="0"/>
              <a:buNone/>
            </a:pPr>
            <a:r>
              <a:rPr lang="en-US" sz="4400" dirty="0" smtClean="0"/>
              <a:t>1. 	“involves a substantially related 	matter” in which the person’s 	interests are “materially and 	directly	adverse” to the 	“interests” of	another client </a:t>
            </a:r>
          </a:p>
        </p:txBody>
      </p:sp>
    </p:spTree>
    <p:extLst>
      <p:ext uri="{BB962C8B-B14F-4D97-AF65-F5344CB8AC3E}">
        <p14:creationId xmlns:p14="http://schemas.microsoft.com/office/powerpoint/2010/main" val="1170370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#1</a:t>
            </a:r>
            <a:endParaRPr lang="en-US" b="1" dirty="0"/>
          </a:p>
        </p:txBody>
      </p:sp>
      <p:sp>
        <p:nvSpPr>
          <p:cNvPr id="3" name="Content Placeholder 2"/>
          <p:cNvSpPr>
            <a:spLocks noGrp="1"/>
          </p:cNvSpPr>
          <p:nvPr>
            <p:ph idx="1"/>
          </p:nvPr>
        </p:nvSpPr>
        <p:spPr>
          <a:xfrm>
            <a:off x="1103600" y="1536193"/>
            <a:ext cx="8948872" cy="4712214"/>
          </a:xfrm>
        </p:spPr>
        <p:txBody>
          <a:bodyPr>
            <a:normAutofit/>
          </a:bodyPr>
          <a:lstStyle/>
          <a:p>
            <a:pPr marL="0" indent="0">
              <a:buNone/>
            </a:pPr>
            <a:r>
              <a:rPr lang="en-US" sz="4000" dirty="0" smtClean="0"/>
              <a:t>Transmission lines:</a:t>
            </a:r>
          </a:p>
          <a:p>
            <a:pPr lvl="1"/>
            <a:r>
              <a:rPr lang="en-US" sz="3600" dirty="0" smtClean="0"/>
              <a:t>3 possible routes</a:t>
            </a:r>
          </a:p>
          <a:p>
            <a:pPr lvl="1"/>
            <a:r>
              <a:rPr lang="en-US" sz="3600" dirty="0" smtClean="0"/>
              <a:t>Landowners on routes #1 and #2 may prefer #3, and have no conflict</a:t>
            </a:r>
          </a:p>
          <a:p>
            <a:pPr lvl="1"/>
            <a:r>
              <a:rPr lang="en-US" sz="3600" dirty="0" smtClean="0"/>
              <a:t>What if the authority rejects #3?</a:t>
            </a:r>
          </a:p>
          <a:p>
            <a:endParaRPr lang="en-US" sz="3200" dirty="0" smtClean="0"/>
          </a:p>
          <a:p>
            <a:pPr marL="457200" lvl="1" indent="0">
              <a:buNone/>
            </a:pPr>
            <a:endParaRPr lang="en-US" sz="3000" dirty="0"/>
          </a:p>
        </p:txBody>
      </p:sp>
    </p:spTree>
    <p:extLst>
      <p:ext uri="{BB962C8B-B14F-4D97-AF65-F5344CB8AC3E}">
        <p14:creationId xmlns:p14="http://schemas.microsoft.com/office/powerpoint/2010/main" val="910240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00784" y="22555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Rule 1.06(b)(1)</a:t>
            </a:r>
          </a:p>
        </p:txBody>
      </p:sp>
      <p:sp>
        <p:nvSpPr>
          <p:cNvPr id="4" name="Content Placeholder 2"/>
          <p:cNvSpPr txBox="1">
            <a:spLocks/>
          </p:cNvSpPr>
          <p:nvPr/>
        </p:nvSpPr>
        <p:spPr>
          <a:xfrm>
            <a:off x="1014984" y="1764792"/>
            <a:ext cx="10122408" cy="42729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Arial" charset="0"/>
              <a:buNone/>
            </a:pPr>
            <a:r>
              <a:rPr lang="en-US" sz="4400" dirty="0" smtClean="0"/>
              <a:t>Prohibits representation that is:</a:t>
            </a:r>
          </a:p>
          <a:p>
            <a:pPr marL="457200" indent="-457200">
              <a:buFont typeface="Arial" charset="0"/>
              <a:buNone/>
            </a:pPr>
            <a:r>
              <a:rPr lang="en-US" sz="4400" dirty="0" smtClean="0"/>
              <a:t>-not just “adverse,” but “materially and directly adverse”</a:t>
            </a:r>
          </a:p>
        </p:txBody>
      </p:sp>
    </p:spTree>
    <p:extLst>
      <p:ext uri="{BB962C8B-B14F-4D97-AF65-F5344CB8AC3E}">
        <p14:creationId xmlns:p14="http://schemas.microsoft.com/office/powerpoint/2010/main" val="763255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00784" y="22555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Rule 1.06(b)</a:t>
            </a:r>
          </a:p>
        </p:txBody>
      </p:sp>
      <p:sp>
        <p:nvSpPr>
          <p:cNvPr id="4" name="Content Placeholder 2"/>
          <p:cNvSpPr txBox="1">
            <a:spLocks/>
          </p:cNvSpPr>
          <p:nvPr/>
        </p:nvSpPr>
        <p:spPr>
          <a:xfrm>
            <a:off x="713232" y="1511808"/>
            <a:ext cx="1042416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None/>
            </a:pPr>
            <a:r>
              <a:rPr lang="en-US" sz="4000" b="1" dirty="0"/>
              <a:t>C</a:t>
            </a:r>
            <a:r>
              <a:rPr lang="en-US" sz="4000" b="1" dirty="0" smtClean="0"/>
              <a:t>ompare </a:t>
            </a:r>
            <a:r>
              <a:rPr lang="en-US" sz="4000" b="1" dirty="0"/>
              <a:t>non-litigation </a:t>
            </a:r>
            <a:r>
              <a:rPr lang="en-US" sz="4000" b="1" dirty="0" smtClean="0"/>
              <a:t>conflicts</a:t>
            </a:r>
          </a:p>
          <a:p>
            <a:pPr>
              <a:buNone/>
            </a:pPr>
            <a:r>
              <a:rPr lang="en-US" sz="3600" dirty="0" smtClean="0"/>
              <a:t>  Comment </a:t>
            </a:r>
            <a:r>
              <a:rPr lang="en-US" sz="3600" dirty="0"/>
              <a:t>14: </a:t>
            </a:r>
          </a:p>
          <a:p>
            <a:pPr marL="640080">
              <a:buFont typeface="Wingdings" panose="05000000000000000000" pitchFamily="2" charset="2"/>
              <a:buChar char="Ø"/>
            </a:pPr>
            <a:r>
              <a:rPr lang="en-US" sz="3600" dirty="0" smtClean="0"/>
              <a:t>Interests that are “fundamentally antagonistic”</a:t>
            </a:r>
          </a:p>
          <a:p>
            <a:pPr marL="640080">
              <a:buFont typeface="Wingdings" panose="05000000000000000000" pitchFamily="2" charset="2"/>
              <a:buChar char="Ø"/>
            </a:pPr>
            <a:r>
              <a:rPr lang="en-US" sz="3600" dirty="0" smtClean="0"/>
              <a:t>Parties “generally aligned in interest even though there is some difference”</a:t>
            </a:r>
            <a:endParaRPr lang="en-US" sz="3600" dirty="0"/>
          </a:p>
        </p:txBody>
      </p:sp>
    </p:spTree>
    <p:extLst>
      <p:ext uri="{BB962C8B-B14F-4D97-AF65-F5344CB8AC3E}">
        <p14:creationId xmlns:p14="http://schemas.microsoft.com/office/powerpoint/2010/main" val="2656591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00784" y="22555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Rule 1.06(b)</a:t>
            </a:r>
          </a:p>
        </p:txBody>
      </p:sp>
      <p:sp>
        <p:nvSpPr>
          <p:cNvPr id="4" name="Content Placeholder 2"/>
          <p:cNvSpPr txBox="1">
            <a:spLocks/>
          </p:cNvSpPr>
          <p:nvPr/>
        </p:nvSpPr>
        <p:spPr>
          <a:xfrm>
            <a:off x="594360" y="1511808"/>
            <a:ext cx="11402568"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365760" indent="0">
              <a:buNone/>
            </a:pPr>
            <a:r>
              <a:rPr lang="en-US" sz="4400" dirty="0" smtClean="0"/>
              <a:t>Consider possible “substantial discrepancies” in:</a:t>
            </a:r>
          </a:p>
          <a:p>
            <a:pPr marL="640080">
              <a:spcBef>
                <a:spcPts val="1200"/>
              </a:spcBef>
              <a:buFont typeface="Wingdings" panose="05000000000000000000" pitchFamily="2" charset="2"/>
              <a:buChar char="Ø"/>
            </a:pPr>
            <a:r>
              <a:rPr lang="en-US" sz="4000" dirty="0"/>
              <a:t>p</a:t>
            </a:r>
            <a:r>
              <a:rPr lang="en-US" sz="4000" dirty="0" smtClean="0"/>
              <a:t>ositions</a:t>
            </a:r>
          </a:p>
          <a:p>
            <a:pPr marL="640080">
              <a:spcBef>
                <a:spcPts val="1200"/>
              </a:spcBef>
              <a:buFont typeface="Wingdings" panose="05000000000000000000" pitchFamily="2" charset="2"/>
              <a:buChar char="Ø"/>
            </a:pPr>
            <a:r>
              <a:rPr lang="en-US" sz="4000" dirty="0"/>
              <a:t>t</a:t>
            </a:r>
            <a:r>
              <a:rPr lang="en-US" sz="4000" dirty="0" smtClean="0"/>
              <a:t>estimony</a:t>
            </a:r>
          </a:p>
          <a:p>
            <a:pPr marL="640080">
              <a:spcBef>
                <a:spcPts val="1200"/>
              </a:spcBef>
              <a:buFont typeface="Wingdings" panose="05000000000000000000" pitchFamily="2" charset="2"/>
              <a:buChar char="Ø"/>
            </a:pPr>
            <a:r>
              <a:rPr lang="en-US" sz="4000" dirty="0" smtClean="0"/>
              <a:t>settlement</a:t>
            </a:r>
          </a:p>
        </p:txBody>
      </p:sp>
    </p:spTree>
    <p:extLst>
      <p:ext uri="{BB962C8B-B14F-4D97-AF65-F5344CB8AC3E}">
        <p14:creationId xmlns:p14="http://schemas.microsoft.com/office/powerpoint/2010/main" val="483725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97280" y="1737360"/>
            <a:ext cx="10186416"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Arial" charset="0"/>
              <a:buNone/>
            </a:pPr>
            <a:r>
              <a:rPr lang="en-US" sz="4400" dirty="0" smtClean="0"/>
              <a:t>Prohibits representation that:</a:t>
            </a:r>
          </a:p>
          <a:p>
            <a:pPr marL="457200" indent="-457200">
              <a:buFont typeface="Arial" charset="0"/>
              <a:buNone/>
            </a:pPr>
            <a:r>
              <a:rPr lang="en-US" sz="4400" dirty="0" smtClean="0"/>
              <a:t>2.    “reasonably appears” to be    		 “adversely limited” by 			  		    	  responsibilities to another 	client 	  or third person or by the</a:t>
            </a:r>
          </a:p>
          <a:p>
            <a:pPr marL="365760" indent="-365760">
              <a:buFont typeface="Arial" charset="0"/>
              <a:buNone/>
            </a:pPr>
            <a:r>
              <a:rPr lang="en-US" sz="4400" dirty="0"/>
              <a:t> </a:t>
            </a:r>
            <a:r>
              <a:rPr lang="en-US" sz="4400" dirty="0" smtClean="0"/>
              <a:t>     	lawyer’s or  firm’s own 	interests</a:t>
            </a:r>
          </a:p>
        </p:txBody>
      </p:sp>
      <p:sp>
        <p:nvSpPr>
          <p:cNvPr id="5" name="Title 1"/>
          <p:cNvSpPr txBox="1">
            <a:spLocks/>
          </p:cNvSpPr>
          <p:nvPr/>
        </p:nvSpPr>
        <p:spPr>
          <a:xfrm>
            <a:off x="1700784" y="225552"/>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Rule 1.06(b)</a:t>
            </a:r>
          </a:p>
        </p:txBody>
      </p:sp>
    </p:spTree>
    <p:extLst>
      <p:ext uri="{BB962C8B-B14F-4D97-AF65-F5344CB8AC3E}">
        <p14:creationId xmlns:p14="http://schemas.microsoft.com/office/powerpoint/2010/main" val="2216279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92982" y="263892"/>
            <a:ext cx="8229600" cy="1554162"/>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t>CONFLICTS</a:t>
            </a:r>
          </a:p>
        </p:txBody>
      </p:sp>
      <p:pic>
        <p:nvPicPr>
          <p:cNvPr id="4" name="Content Placeholder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0405" y="1097279"/>
            <a:ext cx="7772400" cy="548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694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0" y="269838"/>
            <a:ext cx="9407173" cy="1400530"/>
          </a:xfrm>
        </p:spPr>
        <p:txBody>
          <a:bodyPr/>
          <a:lstStyle/>
          <a:p>
            <a:pPr algn="ctr"/>
            <a:r>
              <a:rPr lang="en-US" b="1" dirty="0" smtClean="0"/>
              <a:t>Positional conflicts:</a:t>
            </a:r>
            <a:br>
              <a:rPr lang="en-US" b="1" dirty="0" smtClean="0"/>
            </a:br>
            <a:r>
              <a:rPr lang="en-US" sz="3600" b="1" dirty="0" smtClean="0"/>
              <a:t>Clients in different cases</a:t>
            </a:r>
            <a:endParaRPr lang="en-US" sz="3600" b="1" dirty="0"/>
          </a:p>
        </p:txBody>
      </p:sp>
      <p:sp>
        <p:nvSpPr>
          <p:cNvPr id="3" name="Content Placeholder 2"/>
          <p:cNvSpPr>
            <a:spLocks noGrp="1"/>
          </p:cNvSpPr>
          <p:nvPr>
            <p:ph idx="1"/>
          </p:nvPr>
        </p:nvSpPr>
        <p:spPr>
          <a:xfrm>
            <a:off x="957176" y="1837944"/>
            <a:ext cx="10866016" cy="4562855"/>
          </a:xfrm>
        </p:spPr>
        <p:txBody>
          <a:bodyPr>
            <a:normAutofit/>
          </a:bodyPr>
          <a:lstStyle/>
          <a:p>
            <a:pPr marL="0" indent="0">
              <a:spcBef>
                <a:spcPts val="1200"/>
              </a:spcBef>
              <a:spcAft>
                <a:spcPts val="600"/>
              </a:spcAft>
              <a:buNone/>
            </a:pPr>
            <a:r>
              <a:rPr lang="en-US" sz="3600" dirty="0" smtClean="0"/>
              <a:t>Issues: </a:t>
            </a:r>
          </a:p>
          <a:p>
            <a:pPr>
              <a:spcBef>
                <a:spcPts val="1200"/>
              </a:spcBef>
              <a:spcAft>
                <a:spcPts val="600"/>
              </a:spcAft>
              <a:buFont typeface="Wingdings" panose="05000000000000000000" pitchFamily="2" charset="2"/>
              <a:buChar char="Ø"/>
            </a:pPr>
            <a:r>
              <a:rPr lang="en-US" sz="3600" dirty="0" smtClean="0"/>
              <a:t>Should </a:t>
            </a:r>
            <a:r>
              <a:rPr lang="en-US" sz="3600" dirty="0"/>
              <a:t>PUC make cost the </a:t>
            </a:r>
            <a:r>
              <a:rPr lang="en-US" sz="3600" dirty="0" smtClean="0"/>
              <a:t>primary or controlling consideration </a:t>
            </a:r>
            <a:r>
              <a:rPr lang="en-US" sz="3600" dirty="0"/>
              <a:t>in selecting transmission-line routes? </a:t>
            </a:r>
            <a:endParaRPr lang="en-US" sz="3600" dirty="0" smtClean="0"/>
          </a:p>
          <a:p>
            <a:pPr>
              <a:spcBef>
                <a:spcPts val="1200"/>
              </a:spcBef>
              <a:spcAft>
                <a:spcPts val="600"/>
              </a:spcAft>
              <a:buFont typeface="Wingdings" panose="05000000000000000000" pitchFamily="2" charset="2"/>
              <a:buChar char="Ø"/>
            </a:pPr>
            <a:r>
              <a:rPr lang="en-US" sz="3600" dirty="0" smtClean="0"/>
              <a:t>What weight may PUC give to non-cost factors, like proximity to residences and aesthetic considerations?</a:t>
            </a:r>
            <a:endParaRPr lang="en-US" sz="3600" dirty="0"/>
          </a:p>
        </p:txBody>
      </p:sp>
    </p:spTree>
    <p:extLst>
      <p:ext uri="{BB962C8B-B14F-4D97-AF65-F5344CB8AC3E}">
        <p14:creationId xmlns:p14="http://schemas.microsoft.com/office/powerpoint/2010/main" val="3574049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Positional conflicts</a:t>
            </a:r>
            <a:endParaRPr lang="en-US" b="1" dirty="0"/>
          </a:p>
        </p:txBody>
      </p:sp>
      <p:sp>
        <p:nvSpPr>
          <p:cNvPr id="3" name="Content Placeholder 2"/>
          <p:cNvSpPr>
            <a:spLocks noGrp="1"/>
          </p:cNvSpPr>
          <p:nvPr>
            <p:ph idx="1"/>
          </p:nvPr>
        </p:nvSpPr>
        <p:spPr>
          <a:xfrm>
            <a:off x="939008" y="1906621"/>
            <a:ext cx="10481848" cy="4195481"/>
          </a:xfrm>
        </p:spPr>
        <p:txBody>
          <a:bodyPr>
            <a:normAutofit/>
          </a:bodyPr>
          <a:lstStyle/>
          <a:p>
            <a:pPr marL="0" indent="0">
              <a:buNone/>
            </a:pPr>
            <a:r>
              <a:rPr lang="en-US" sz="3600" b="1" dirty="0"/>
              <a:t>Case #1</a:t>
            </a:r>
            <a:r>
              <a:rPr lang="en-US" sz="3600" dirty="0"/>
              <a:t>: Lawyer </a:t>
            </a:r>
            <a:r>
              <a:rPr lang="en-US" sz="3600" dirty="0" smtClean="0"/>
              <a:t>L’s </a:t>
            </a:r>
            <a:r>
              <a:rPr lang="en-US" sz="3600" dirty="0"/>
              <a:t>client </a:t>
            </a:r>
            <a:r>
              <a:rPr lang="en-US" sz="3600" dirty="0" smtClean="0"/>
              <a:t>lives </a:t>
            </a:r>
            <a:r>
              <a:rPr lang="en-US" sz="3600" dirty="0"/>
              <a:t>near a proposed </a:t>
            </a:r>
            <a:r>
              <a:rPr lang="en-US" sz="3600" dirty="0" smtClean="0"/>
              <a:t>route </a:t>
            </a:r>
            <a:r>
              <a:rPr lang="en-US" sz="3600" dirty="0"/>
              <a:t>that is the least expensive route. </a:t>
            </a:r>
            <a:r>
              <a:rPr lang="en-US" sz="3600" dirty="0" smtClean="0"/>
              <a:t>L </a:t>
            </a:r>
            <a:r>
              <a:rPr lang="en-US" sz="3600" dirty="0"/>
              <a:t>argues that PUC should choose a </a:t>
            </a:r>
            <a:r>
              <a:rPr lang="en-US" sz="3600" dirty="0" smtClean="0"/>
              <a:t>slightly </a:t>
            </a:r>
            <a:r>
              <a:rPr lang="en-US" sz="3600" dirty="0"/>
              <a:t>more </a:t>
            </a:r>
            <a:r>
              <a:rPr lang="en-US" sz="3600" dirty="0" smtClean="0"/>
              <a:t>expensive route, and that PUC </a:t>
            </a:r>
            <a:r>
              <a:rPr lang="en-US" sz="3600" dirty="0"/>
              <a:t>should </a:t>
            </a:r>
            <a:r>
              <a:rPr lang="en-US" sz="3600" dirty="0" smtClean="0"/>
              <a:t>properly consider </a:t>
            </a:r>
            <a:r>
              <a:rPr lang="en-US" sz="3600" dirty="0"/>
              <a:t>quality-of-life issues, </a:t>
            </a:r>
            <a:r>
              <a:rPr lang="en-US" sz="3600" dirty="0" smtClean="0"/>
              <a:t>including proximity </a:t>
            </a:r>
            <a:r>
              <a:rPr lang="en-US" sz="3600" dirty="0"/>
              <a:t>to residences.</a:t>
            </a:r>
          </a:p>
          <a:p>
            <a:pPr marL="0" indent="0">
              <a:buNone/>
            </a:pPr>
            <a:endParaRPr lang="en-US" sz="3600" dirty="0"/>
          </a:p>
        </p:txBody>
      </p:sp>
    </p:spTree>
    <p:extLst>
      <p:ext uri="{BB962C8B-B14F-4D97-AF65-F5344CB8AC3E}">
        <p14:creationId xmlns:p14="http://schemas.microsoft.com/office/powerpoint/2010/main" val="2025409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Positional conflicts</a:t>
            </a:r>
            <a:endParaRPr lang="en-US" b="1" dirty="0"/>
          </a:p>
        </p:txBody>
      </p:sp>
      <p:sp>
        <p:nvSpPr>
          <p:cNvPr id="3" name="Content Placeholder 2"/>
          <p:cNvSpPr>
            <a:spLocks noGrp="1"/>
          </p:cNvSpPr>
          <p:nvPr>
            <p:ph idx="1"/>
          </p:nvPr>
        </p:nvSpPr>
        <p:spPr>
          <a:xfrm>
            <a:off x="813816" y="1853249"/>
            <a:ext cx="10158984" cy="4395158"/>
          </a:xfrm>
        </p:spPr>
        <p:txBody>
          <a:bodyPr>
            <a:normAutofit/>
          </a:bodyPr>
          <a:lstStyle/>
          <a:p>
            <a:pPr marL="0" indent="0">
              <a:buNone/>
            </a:pPr>
            <a:r>
              <a:rPr lang="en-US" sz="4000" b="1" dirty="0"/>
              <a:t>Case #2</a:t>
            </a:r>
            <a:r>
              <a:rPr lang="en-US" sz="4000" dirty="0"/>
              <a:t>: L’s client is near a route that is more expensive than another option. L argues that PUC must make cost </a:t>
            </a:r>
            <a:r>
              <a:rPr lang="en-US" sz="4000" dirty="0" smtClean="0"/>
              <a:t>the </a:t>
            </a:r>
            <a:r>
              <a:rPr lang="en-US" sz="4000" dirty="0"/>
              <a:t>controlling factor and choose the least-expensive route. </a:t>
            </a:r>
          </a:p>
        </p:txBody>
      </p:sp>
    </p:spTree>
    <p:extLst>
      <p:ext uri="{BB962C8B-B14F-4D97-AF65-F5344CB8AC3E}">
        <p14:creationId xmlns:p14="http://schemas.microsoft.com/office/powerpoint/2010/main" val="1558470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Positional conflicts</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“Positional or issue conflicts arise when a lawyer’s successful advocacy of a client’s legal position in one case could be detrimental to the interests of a different client in another case.” </a:t>
            </a:r>
            <a:r>
              <a:rPr lang="en-US" sz="3600" i="1" dirty="0" smtClean="0"/>
              <a:t>Annotated MRPC</a:t>
            </a:r>
            <a:endParaRPr lang="en-US" sz="3600" dirty="0"/>
          </a:p>
        </p:txBody>
      </p:sp>
    </p:spTree>
    <p:extLst>
      <p:ext uri="{BB962C8B-B14F-4D97-AF65-F5344CB8AC3E}">
        <p14:creationId xmlns:p14="http://schemas.microsoft.com/office/powerpoint/2010/main" val="552680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Positional conflicts</a:t>
            </a:r>
            <a:endParaRPr lang="en-US" b="1" dirty="0"/>
          </a:p>
        </p:txBody>
      </p:sp>
      <p:sp>
        <p:nvSpPr>
          <p:cNvPr id="3" name="Content Placeholder 2"/>
          <p:cNvSpPr>
            <a:spLocks noGrp="1"/>
          </p:cNvSpPr>
          <p:nvPr>
            <p:ph idx="1"/>
          </p:nvPr>
        </p:nvSpPr>
        <p:spPr>
          <a:xfrm>
            <a:off x="777240" y="1682497"/>
            <a:ext cx="10405872" cy="4565910"/>
          </a:xfrm>
        </p:spPr>
        <p:txBody>
          <a:bodyPr>
            <a:normAutofit/>
          </a:bodyPr>
          <a:lstStyle/>
          <a:p>
            <a:pPr marL="0" indent="0">
              <a:buNone/>
            </a:pPr>
            <a:r>
              <a:rPr lang="en-US" sz="3600" u="sng" dirty="0" smtClean="0"/>
              <a:t>ABA Op. 93-377</a:t>
            </a:r>
            <a:r>
              <a:rPr lang="en-US" sz="3600" dirty="0" smtClean="0"/>
              <a:t>: a lawyer may not represent two clients whose matters would require the firm to argue “directly contrary positions” in the same jurisdiction unless (1) neither case is “likely” to lead to precedent harmful to the other, and (2) the clients give informed consent</a:t>
            </a:r>
            <a:endParaRPr lang="en-US" sz="3600" dirty="0"/>
          </a:p>
        </p:txBody>
      </p:sp>
    </p:spTree>
    <p:extLst>
      <p:ext uri="{BB962C8B-B14F-4D97-AF65-F5344CB8AC3E}">
        <p14:creationId xmlns:p14="http://schemas.microsoft.com/office/powerpoint/2010/main" val="4215608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#2</a:t>
            </a:r>
            <a:endParaRPr lang="en-US" b="1" dirty="0"/>
          </a:p>
        </p:txBody>
      </p:sp>
      <p:sp>
        <p:nvSpPr>
          <p:cNvPr id="3" name="Content Placeholder 2"/>
          <p:cNvSpPr>
            <a:spLocks noGrp="1"/>
          </p:cNvSpPr>
          <p:nvPr>
            <p:ph idx="1"/>
          </p:nvPr>
        </p:nvSpPr>
        <p:spPr>
          <a:xfrm>
            <a:off x="1103600" y="1408177"/>
            <a:ext cx="8948872" cy="4666494"/>
          </a:xfrm>
        </p:spPr>
        <p:txBody>
          <a:bodyPr>
            <a:normAutofit fontScale="92500" lnSpcReduction="10000"/>
          </a:bodyPr>
          <a:lstStyle/>
          <a:p>
            <a:pPr marL="0" indent="0">
              <a:buNone/>
            </a:pPr>
            <a:r>
              <a:rPr lang="en-US" sz="4000" dirty="0" smtClean="0"/>
              <a:t>Rate proceeding:</a:t>
            </a:r>
          </a:p>
          <a:p>
            <a:pPr lvl="1"/>
            <a:r>
              <a:rPr lang="en-US" sz="3600" dirty="0" smtClean="0"/>
              <a:t>Proposed total rate increase of $50 million</a:t>
            </a:r>
          </a:p>
          <a:p>
            <a:pPr lvl="1"/>
            <a:r>
              <a:rPr lang="en-US" sz="3600" dirty="0" smtClean="0"/>
              <a:t>Residential, small commercial, and large industrial might all oppose that amount</a:t>
            </a:r>
          </a:p>
          <a:p>
            <a:pPr lvl="1"/>
            <a:r>
              <a:rPr lang="en-US" sz="3600" dirty="0" smtClean="0"/>
              <a:t>But once the rate increase is set, what about the division among classes of rate payers?</a:t>
            </a:r>
            <a:endParaRPr lang="en-US" sz="4000" dirty="0" smtClean="0"/>
          </a:p>
          <a:p>
            <a:pPr marL="457200" lvl="1" indent="0">
              <a:buNone/>
            </a:pPr>
            <a:endParaRPr lang="en-US" sz="3000" dirty="0"/>
          </a:p>
        </p:txBody>
      </p:sp>
    </p:spTree>
    <p:extLst>
      <p:ext uri="{BB962C8B-B14F-4D97-AF65-F5344CB8AC3E}">
        <p14:creationId xmlns:p14="http://schemas.microsoft.com/office/powerpoint/2010/main" val="3838345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90" y="452718"/>
            <a:ext cx="9407173" cy="1400530"/>
          </a:xfrm>
        </p:spPr>
        <p:txBody>
          <a:bodyPr/>
          <a:lstStyle/>
          <a:p>
            <a:r>
              <a:rPr lang="en-US" b="1" dirty="0" smtClean="0"/>
              <a:t>Consentable v. Nonconsentable</a:t>
            </a:r>
            <a:endParaRPr lang="en-US" b="1" dirty="0"/>
          </a:p>
        </p:txBody>
      </p:sp>
      <p:sp>
        <p:nvSpPr>
          <p:cNvPr id="3" name="Content Placeholder 2"/>
          <p:cNvSpPr>
            <a:spLocks noGrp="1"/>
          </p:cNvSpPr>
          <p:nvPr>
            <p:ph idx="1"/>
          </p:nvPr>
        </p:nvSpPr>
        <p:spPr>
          <a:xfrm>
            <a:off x="1103600" y="2052925"/>
            <a:ext cx="9561192" cy="4195481"/>
          </a:xfrm>
        </p:spPr>
        <p:txBody>
          <a:bodyPr>
            <a:normAutofit/>
          </a:bodyPr>
          <a:lstStyle/>
          <a:p>
            <a:pPr marL="0" indent="0">
              <a:buNone/>
            </a:pPr>
            <a:r>
              <a:rPr lang="en-US" sz="4000" dirty="0" smtClean="0"/>
              <a:t>Rule 1.06(c)(1)</a:t>
            </a:r>
          </a:p>
          <a:p>
            <a:pPr lvl="1">
              <a:spcBef>
                <a:spcPts val="1800"/>
              </a:spcBef>
            </a:pPr>
            <a:r>
              <a:rPr lang="en-US" sz="3600" dirty="0" smtClean="0"/>
              <a:t>“the lawyer reasonably believes the representation of each client will not be materially affected”</a:t>
            </a:r>
          </a:p>
        </p:txBody>
      </p:sp>
    </p:spTree>
    <p:extLst>
      <p:ext uri="{BB962C8B-B14F-4D97-AF65-F5344CB8AC3E}">
        <p14:creationId xmlns:p14="http://schemas.microsoft.com/office/powerpoint/2010/main" val="3989117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Consentable v. Nonconsentable</a:t>
            </a:r>
            <a:endParaRPr lang="en-US" b="1" dirty="0"/>
          </a:p>
        </p:txBody>
      </p:sp>
      <p:sp>
        <p:nvSpPr>
          <p:cNvPr id="3" name="Content Placeholder 2"/>
          <p:cNvSpPr>
            <a:spLocks noGrp="1"/>
          </p:cNvSpPr>
          <p:nvPr>
            <p:ph idx="1"/>
          </p:nvPr>
        </p:nvSpPr>
        <p:spPr>
          <a:xfrm>
            <a:off x="875429" y="1696790"/>
            <a:ext cx="10366877" cy="4550006"/>
          </a:xfrm>
        </p:spPr>
        <p:txBody>
          <a:bodyPr>
            <a:normAutofit lnSpcReduction="10000"/>
          </a:bodyPr>
          <a:lstStyle/>
          <a:p>
            <a:pPr marL="0" indent="0">
              <a:spcBef>
                <a:spcPts val="1200"/>
              </a:spcBef>
              <a:buNone/>
            </a:pPr>
            <a:r>
              <a:rPr lang="en-US" sz="3600" dirty="0" smtClean="0"/>
              <a:t>Rule 1.06 Comment </a:t>
            </a:r>
            <a:r>
              <a:rPr lang="en-US" sz="3600" dirty="0"/>
              <a:t>7</a:t>
            </a:r>
          </a:p>
          <a:p>
            <a:pPr lvl="1">
              <a:spcBef>
                <a:spcPts val="1200"/>
              </a:spcBef>
            </a:pPr>
            <a:r>
              <a:rPr lang="en-US" sz="3600" dirty="0" smtClean="0"/>
              <a:t>“[W]hen </a:t>
            </a:r>
            <a:r>
              <a:rPr lang="en-US" sz="3600" dirty="0"/>
              <a:t>a disinterested lawyer would conclude that the client should not agree to the </a:t>
            </a:r>
            <a:r>
              <a:rPr lang="en-US" sz="3600" dirty="0" smtClean="0"/>
              <a:t>representation under the circumstances, the lawyer involved should not ask for such agreement or provide representation on the basis of the client’s consent”</a:t>
            </a:r>
          </a:p>
        </p:txBody>
      </p:sp>
    </p:spTree>
    <p:extLst>
      <p:ext uri="{BB962C8B-B14F-4D97-AF65-F5344CB8AC3E}">
        <p14:creationId xmlns:p14="http://schemas.microsoft.com/office/powerpoint/2010/main" val="2886502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981777" y="1600200"/>
            <a:ext cx="10366408" cy="4953000"/>
          </a:xfrm>
          <a:prstGeom prst="rect">
            <a:avLst/>
          </a:prstGeom>
        </p:spPr>
        <p:txBody>
          <a:bodyPr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spcAft>
                <a:spcPts val="1800"/>
              </a:spcAft>
              <a:defRPr/>
            </a:pPr>
            <a:r>
              <a:rPr lang="en-US" sz="4000" dirty="0" smtClean="0">
                <a:cs typeface="Arial"/>
              </a:rPr>
              <a:t>Applies to (b), not (a).</a:t>
            </a:r>
          </a:p>
          <a:p>
            <a:pPr>
              <a:defRPr/>
            </a:pPr>
            <a:r>
              <a:rPr lang="en-US" sz="4000" dirty="0" smtClean="0">
                <a:cs typeface="Arial"/>
              </a:rPr>
              <a:t>If a </a:t>
            </a:r>
            <a:r>
              <a:rPr lang="en-US" sz="4000" dirty="0" err="1" smtClean="0">
                <a:cs typeface="Arial"/>
              </a:rPr>
              <a:t>confict</a:t>
            </a:r>
            <a:r>
              <a:rPr lang="en-US" sz="4000" dirty="0" smtClean="0">
                <a:cs typeface="Arial"/>
              </a:rPr>
              <a:t> is </a:t>
            </a:r>
            <a:r>
              <a:rPr lang="en-US" sz="4000" dirty="0" err="1" smtClean="0">
                <a:cs typeface="Arial"/>
              </a:rPr>
              <a:t>consentable</a:t>
            </a:r>
            <a:r>
              <a:rPr lang="en-US" sz="4000" dirty="0" smtClean="0">
                <a:cs typeface="Arial"/>
              </a:rPr>
              <a:t>, R 1.06(c)(2) requires full disclosure of “existence,  nature, </a:t>
            </a:r>
            <a:r>
              <a:rPr lang="en-US" sz="4000" i="1" dirty="0" smtClean="0">
                <a:cs typeface="Arial"/>
              </a:rPr>
              <a:t>implications, </a:t>
            </a:r>
            <a:r>
              <a:rPr lang="en-US" sz="4000" dirty="0" smtClean="0">
                <a:cs typeface="Arial"/>
              </a:rPr>
              <a:t>and</a:t>
            </a:r>
            <a:r>
              <a:rPr lang="en-US" sz="4000" i="1" dirty="0" smtClean="0">
                <a:cs typeface="Arial"/>
              </a:rPr>
              <a:t> possible adverse consequences</a:t>
            </a:r>
            <a:r>
              <a:rPr lang="en-US" sz="4000" dirty="0" smtClean="0">
                <a:cs typeface="Arial"/>
              </a:rPr>
              <a:t>” and any advantages, of common representation</a:t>
            </a:r>
            <a:endParaRPr lang="en-US" sz="4000" dirty="0" smtClean="0"/>
          </a:p>
        </p:txBody>
      </p:sp>
      <p:sp>
        <p:nvSpPr>
          <p:cNvPr id="4" name="Title 1"/>
          <p:cNvSpPr txBox="1">
            <a:spLocks/>
          </p:cNvSpPr>
          <p:nvPr/>
        </p:nvSpPr>
        <p:spPr>
          <a:xfrm>
            <a:off x="1448604" y="333034"/>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Rule 1.06(c): Informed Consent</a:t>
            </a:r>
          </a:p>
        </p:txBody>
      </p:sp>
    </p:spTree>
    <p:extLst>
      <p:ext uri="{BB962C8B-B14F-4D97-AF65-F5344CB8AC3E}">
        <p14:creationId xmlns:p14="http://schemas.microsoft.com/office/powerpoint/2010/main" val="15046082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774835" y="1937086"/>
            <a:ext cx="1035197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spcAft>
                <a:spcPts val="1200"/>
              </a:spcAft>
            </a:pPr>
            <a:r>
              <a:rPr lang="en-US" sz="4400" dirty="0" smtClean="0"/>
              <a:t>Written v. unwritten consent</a:t>
            </a:r>
          </a:p>
          <a:p>
            <a:pPr>
              <a:spcAft>
                <a:spcPts val="1200"/>
              </a:spcAft>
            </a:pPr>
            <a:r>
              <a:rPr lang="en-US" sz="4400" dirty="0" smtClean="0">
                <a:cs typeface="Arial" charset="0"/>
              </a:rPr>
              <a:t>Changing circumstances</a:t>
            </a:r>
          </a:p>
          <a:p>
            <a:pPr>
              <a:spcAft>
                <a:spcPts val="1200"/>
              </a:spcAft>
            </a:pPr>
            <a:r>
              <a:rPr lang="en-US" sz="4400" dirty="0" smtClean="0">
                <a:cs typeface="Arial" charset="0"/>
              </a:rPr>
              <a:t>Sophisticated v. unsophisticated clients</a:t>
            </a:r>
          </a:p>
          <a:p>
            <a:pPr marL="742950" indent="-742950">
              <a:buFont typeface="Arial" charset="0"/>
              <a:buNone/>
            </a:pPr>
            <a:endParaRPr lang="en-US" sz="4400" b="1" dirty="0" smtClean="0"/>
          </a:p>
        </p:txBody>
      </p:sp>
      <p:sp>
        <p:nvSpPr>
          <p:cNvPr id="4" name="Title 1"/>
          <p:cNvSpPr txBox="1">
            <a:spLocks/>
          </p:cNvSpPr>
          <p:nvPr/>
        </p:nvSpPr>
        <p:spPr>
          <a:xfrm>
            <a:off x="1544855" y="322763"/>
            <a:ext cx="8229600" cy="114300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Other 1.06(c) issues</a:t>
            </a:r>
          </a:p>
        </p:txBody>
      </p:sp>
    </p:spTree>
    <p:extLst>
      <p:ext uri="{BB962C8B-B14F-4D97-AF65-F5344CB8AC3E}">
        <p14:creationId xmlns:p14="http://schemas.microsoft.com/office/powerpoint/2010/main" val="13016421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PEC Op. 500</a:t>
            </a:r>
            <a:endParaRPr lang="en-US" b="1" dirty="0"/>
          </a:p>
        </p:txBody>
      </p:sp>
      <p:sp>
        <p:nvSpPr>
          <p:cNvPr id="3" name="Content Placeholder 2"/>
          <p:cNvSpPr>
            <a:spLocks noGrp="1"/>
          </p:cNvSpPr>
          <p:nvPr>
            <p:ph idx="1"/>
          </p:nvPr>
        </p:nvSpPr>
        <p:spPr>
          <a:xfrm>
            <a:off x="1103599" y="2052925"/>
            <a:ext cx="10225335" cy="4195481"/>
          </a:xfrm>
        </p:spPr>
        <p:txBody>
          <a:bodyPr>
            <a:normAutofit/>
          </a:bodyPr>
          <a:lstStyle/>
          <a:p>
            <a:r>
              <a:rPr lang="en-US" sz="3600" dirty="0" smtClean="0"/>
              <a:t>Question: May a lawyer represent two persons injured in an accident caused by a third person if limited funds are available to pay a judgment or settlement—e.g., insurance coverage is less than the likely combined verdict range?</a:t>
            </a:r>
            <a:endParaRPr lang="en-US" sz="3600" dirty="0"/>
          </a:p>
        </p:txBody>
      </p:sp>
    </p:spTree>
    <p:extLst>
      <p:ext uri="{BB962C8B-B14F-4D97-AF65-F5344CB8AC3E}">
        <p14:creationId xmlns:p14="http://schemas.microsoft.com/office/powerpoint/2010/main" val="2455713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PEC Op. 500</a:t>
            </a:r>
            <a:endParaRPr lang="en-US" b="1" dirty="0"/>
          </a:p>
        </p:txBody>
      </p:sp>
      <p:sp>
        <p:nvSpPr>
          <p:cNvPr id="3" name="Content Placeholder 2"/>
          <p:cNvSpPr>
            <a:spLocks noGrp="1"/>
          </p:cNvSpPr>
          <p:nvPr>
            <p:ph idx="1"/>
          </p:nvPr>
        </p:nvSpPr>
        <p:spPr>
          <a:xfrm>
            <a:off x="1103600" y="1722923"/>
            <a:ext cx="10109832" cy="4525484"/>
          </a:xfrm>
        </p:spPr>
        <p:txBody>
          <a:bodyPr>
            <a:normAutofit/>
          </a:bodyPr>
          <a:lstStyle/>
          <a:p>
            <a:r>
              <a:rPr lang="en-US" sz="3600" dirty="0" smtClean="0"/>
              <a:t>“Although co-plaintiffs, technically, are not opposing parties, Comment 2 states that the ‘term “opposing parties” as used in this Rule contemplates a situation where a judgment favorable to one of the parties will directly impact unfavorably upon the other party.’” </a:t>
            </a:r>
            <a:endParaRPr lang="en-US" sz="3600" dirty="0"/>
          </a:p>
        </p:txBody>
      </p:sp>
    </p:spTree>
    <p:extLst>
      <p:ext uri="{BB962C8B-B14F-4D97-AF65-F5344CB8AC3E}">
        <p14:creationId xmlns:p14="http://schemas.microsoft.com/office/powerpoint/2010/main" val="146944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PEC Op. 500</a:t>
            </a:r>
            <a:endParaRPr lang="en-US" b="1" dirty="0"/>
          </a:p>
        </p:txBody>
      </p:sp>
      <p:sp>
        <p:nvSpPr>
          <p:cNvPr id="3" name="Content Placeholder 2"/>
          <p:cNvSpPr>
            <a:spLocks noGrp="1"/>
          </p:cNvSpPr>
          <p:nvPr>
            <p:ph idx="1"/>
          </p:nvPr>
        </p:nvSpPr>
        <p:spPr>
          <a:xfrm>
            <a:off x="646281" y="1520793"/>
            <a:ext cx="10788532" cy="4727614"/>
          </a:xfrm>
        </p:spPr>
        <p:txBody>
          <a:bodyPr>
            <a:normAutofit/>
          </a:bodyPr>
          <a:lstStyle/>
          <a:p>
            <a:r>
              <a:rPr lang="en-US" sz="3600" dirty="0" smtClean="0"/>
              <a:t>“Therefore, … the more funds one party will receive from a limited amount of available funds …, the less the other party will receive. Depending on the limited amount of funds … and the extent of co-plaintiff’s damages, it may very well be that the representation of each client will be materially affected.” </a:t>
            </a:r>
            <a:endParaRPr lang="en-US" sz="3600" dirty="0"/>
          </a:p>
        </p:txBody>
      </p:sp>
    </p:spTree>
    <p:extLst>
      <p:ext uri="{BB962C8B-B14F-4D97-AF65-F5344CB8AC3E}">
        <p14:creationId xmlns:p14="http://schemas.microsoft.com/office/powerpoint/2010/main" val="34289987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0" y="452718"/>
            <a:ext cx="9407173" cy="1087324"/>
          </a:xfrm>
        </p:spPr>
        <p:txBody>
          <a:bodyPr/>
          <a:lstStyle/>
          <a:p>
            <a:pPr algn="ctr"/>
            <a:r>
              <a:rPr lang="en-US" b="1" dirty="0" smtClean="0"/>
              <a:t>Solutions?</a:t>
            </a:r>
            <a:endParaRPr lang="en-US" b="1" dirty="0"/>
          </a:p>
        </p:txBody>
      </p:sp>
      <p:sp>
        <p:nvSpPr>
          <p:cNvPr id="3" name="Content Placeholder 2"/>
          <p:cNvSpPr>
            <a:spLocks noGrp="1"/>
          </p:cNvSpPr>
          <p:nvPr>
            <p:ph idx="1"/>
          </p:nvPr>
        </p:nvSpPr>
        <p:spPr>
          <a:xfrm>
            <a:off x="519765" y="1453415"/>
            <a:ext cx="10838046" cy="4794991"/>
          </a:xfrm>
        </p:spPr>
        <p:txBody>
          <a:bodyPr>
            <a:normAutofit lnSpcReduction="10000"/>
          </a:bodyPr>
          <a:lstStyle/>
          <a:p>
            <a:pPr>
              <a:spcAft>
                <a:spcPts val="1200"/>
              </a:spcAft>
            </a:pPr>
            <a:r>
              <a:rPr lang="en-US" sz="3200" dirty="0" smtClean="0"/>
              <a:t>Limited scope representation: maximize the total recovery—set the size of the pie to be divided (personal-injury case) or the size of the hemlock bottle to drink (rate case). </a:t>
            </a:r>
          </a:p>
          <a:p>
            <a:pPr>
              <a:spcAft>
                <a:spcPts val="1200"/>
              </a:spcAft>
            </a:pPr>
            <a:r>
              <a:rPr lang="en-US" sz="3200" dirty="0" smtClean="0"/>
              <a:t>Then clients agree, mediate, arbitrate, or litigate the division.</a:t>
            </a:r>
          </a:p>
          <a:p>
            <a:pPr>
              <a:spcAft>
                <a:spcPts val="1200"/>
              </a:spcAft>
            </a:pPr>
            <a:r>
              <a:rPr lang="en-US" sz="3200" dirty="0" smtClean="0"/>
              <a:t>Separate counsel for different purposes: defendant’s liability v. plaintiffs’ recovery (multiple counsel).</a:t>
            </a:r>
            <a:endParaRPr lang="en-US" sz="3200" dirty="0"/>
          </a:p>
        </p:txBody>
      </p:sp>
    </p:spTree>
    <p:extLst>
      <p:ext uri="{BB962C8B-B14F-4D97-AF65-F5344CB8AC3E}">
        <p14:creationId xmlns:p14="http://schemas.microsoft.com/office/powerpoint/2010/main" val="323227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Solutions?</a:t>
            </a:r>
            <a:endParaRPr lang="en-US" b="1" dirty="0"/>
          </a:p>
        </p:txBody>
      </p:sp>
      <p:sp>
        <p:nvSpPr>
          <p:cNvPr id="3" name="Content Placeholder 2"/>
          <p:cNvSpPr>
            <a:spLocks noGrp="1"/>
          </p:cNvSpPr>
          <p:nvPr>
            <p:ph idx="1"/>
          </p:nvPr>
        </p:nvSpPr>
        <p:spPr>
          <a:xfrm>
            <a:off x="1103600" y="1511167"/>
            <a:ext cx="10292712" cy="4737240"/>
          </a:xfrm>
        </p:spPr>
        <p:txBody>
          <a:bodyPr>
            <a:noAutofit/>
          </a:bodyPr>
          <a:lstStyle/>
          <a:p>
            <a:pPr>
              <a:spcAft>
                <a:spcPts val="1200"/>
              </a:spcAft>
            </a:pPr>
            <a:r>
              <a:rPr lang="en-US" sz="3600" dirty="0" smtClean="0"/>
              <a:t>Withdrawing from one or more clients?</a:t>
            </a:r>
          </a:p>
          <a:p>
            <a:pPr lvl="1">
              <a:buFont typeface="Courier New" panose="02070309020205020404" pitchFamily="49" charset="0"/>
              <a:buChar char="o"/>
            </a:pPr>
            <a:r>
              <a:rPr lang="en-US" sz="3200" dirty="0" smtClean="0"/>
              <a:t>R 1.06(e): “if multiple representation properly accepted” becomes conflicted, the lawyer “shall promptly withdraw from one or more representations” to eliminate the conflict</a:t>
            </a:r>
            <a:endParaRPr lang="en-US" sz="3200" dirty="0"/>
          </a:p>
        </p:txBody>
      </p:sp>
    </p:spTree>
    <p:extLst>
      <p:ext uri="{BB962C8B-B14F-4D97-AF65-F5344CB8AC3E}">
        <p14:creationId xmlns:p14="http://schemas.microsoft.com/office/powerpoint/2010/main" val="2156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0" y="228600"/>
            <a:ext cx="9407173" cy="877824"/>
          </a:xfrm>
        </p:spPr>
        <p:txBody>
          <a:bodyPr/>
          <a:lstStyle/>
          <a:p>
            <a:pPr algn="ctr"/>
            <a:r>
              <a:rPr lang="en-US" b="1" dirty="0" smtClean="0"/>
              <a:t>Solutions?</a:t>
            </a:r>
            <a:endParaRPr lang="en-US" b="1" dirty="0"/>
          </a:p>
        </p:txBody>
      </p:sp>
      <p:sp>
        <p:nvSpPr>
          <p:cNvPr id="3" name="Content Placeholder 2"/>
          <p:cNvSpPr>
            <a:spLocks noGrp="1"/>
          </p:cNvSpPr>
          <p:nvPr>
            <p:ph idx="1"/>
          </p:nvPr>
        </p:nvSpPr>
        <p:spPr>
          <a:xfrm>
            <a:off x="576073" y="1408176"/>
            <a:ext cx="11000232" cy="4840231"/>
          </a:xfrm>
        </p:spPr>
        <p:txBody>
          <a:bodyPr>
            <a:normAutofit lnSpcReduction="10000"/>
          </a:bodyPr>
          <a:lstStyle/>
          <a:p>
            <a:pPr>
              <a:spcAft>
                <a:spcPts val="1200"/>
              </a:spcAft>
            </a:pPr>
            <a:r>
              <a:rPr lang="en-US" sz="4000" dirty="0" smtClean="0"/>
              <a:t>Withdrawal problem:</a:t>
            </a:r>
          </a:p>
          <a:p>
            <a:pPr lvl="1">
              <a:spcBef>
                <a:spcPts val="1200"/>
              </a:spcBef>
              <a:spcAft>
                <a:spcPts val="600"/>
              </a:spcAft>
              <a:buFont typeface="Courier New" panose="02070309020205020404" pitchFamily="49" charset="0"/>
              <a:buChar char="o"/>
            </a:pPr>
            <a:r>
              <a:rPr lang="en-US" sz="3600" dirty="0" smtClean="0"/>
              <a:t>“Hot-potato” rule</a:t>
            </a:r>
          </a:p>
          <a:p>
            <a:pPr lvl="1">
              <a:spcBef>
                <a:spcPts val="1200"/>
              </a:spcBef>
              <a:spcAft>
                <a:spcPts val="600"/>
              </a:spcAft>
              <a:buFont typeface="Courier New" panose="02070309020205020404" pitchFamily="49" charset="0"/>
              <a:buChar char="o"/>
            </a:pPr>
            <a:r>
              <a:rPr lang="en-US" sz="3600" dirty="0" smtClean="0"/>
              <a:t>The former client raises R 1.09 issues</a:t>
            </a:r>
          </a:p>
          <a:p>
            <a:pPr lvl="1">
              <a:spcBef>
                <a:spcPts val="1200"/>
              </a:spcBef>
              <a:spcAft>
                <a:spcPts val="600"/>
              </a:spcAft>
              <a:buFont typeface="Courier New" panose="02070309020205020404" pitchFamily="49" charset="0"/>
              <a:buChar char="o"/>
            </a:pPr>
            <a:r>
              <a:rPr lang="en-US" sz="3600" dirty="0" smtClean="0"/>
              <a:t>“Thrust-upon” exception to the hot-potato rule – e.g., conflicts from merger </a:t>
            </a:r>
          </a:p>
          <a:p>
            <a:pPr lvl="1">
              <a:spcBef>
                <a:spcPts val="1200"/>
              </a:spcBef>
              <a:spcAft>
                <a:spcPts val="600"/>
              </a:spcAft>
              <a:buFont typeface="Courier New" panose="02070309020205020404" pitchFamily="49" charset="0"/>
              <a:buChar char="o"/>
            </a:pPr>
            <a:r>
              <a:rPr lang="en-US" sz="3600" dirty="0" smtClean="0"/>
              <a:t>Possible “prior consent” under R 1.09(a) in initial engagement agreement</a:t>
            </a:r>
            <a:endParaRPr lang="en-US" sz="3600" dirty="0"/>
          </a:p>
        </p:txBody>
      </p:sp>
    </p:spTree>
    <p:extLst>
      <p:ext uri="{BB962C8B-B14F-4D97-AF65-F5344CB8AC3E}">
        <p14:creationId xmlns:p14="http://schemas.microsoft.com/office/powerpoint/2010/main" val="106795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Example #3</a:t>
            </a:r>
            <a:endParaRPr lang="en-US" b="1" dirty="0"/>
          </a:p>
        </p:txBody>
      </p:sp>
      <p:sp>
        <p:nvSpPr>
          <p:cNvPr id="3" name="Content Placeholder 2"/>
          <p:cNvSpPr>
            <a:spLocks noGrp="1"/>
          </p:cNvSpPr>
          <p:nvPr>
            <p:ph idx="1"/>
          </p:nvPr>
        </p:nvSpPr>
        <p:spPr>
          <a:xfrm>
            <a:off x="1103600" y="1389888"/>
            <a:ext cx="9585736" cy="4919471"/>
          </a:xfrm>
        </p:spPr>
        <p:txBody>
          <a:bodyPr>
            <a:normAutofit fontScale="92500" lnSpcReduction="10000"/>
          </a:bodyPr>
          <a:lstStyle/>
          <a:p>
            <a:pPr marL="0" indent="0">
              <a:buNone/>
            </a:pPr>
            <a:r>
              <a:rPr lang="en-US" sz="4000" dirty="0" smtClean="0"/>
              <a:t>Administrative discipline (e.g., school board):</a:t>
            </a:r>
          </a:p>
          <a:p>
            <a:pPr lvl="1"/>
            <a:r>
              <a:rPr lang="en-US" sz="3600" dirty="0" smtClean="0"/>
              <a:t>Law firm represents the ISD in investigating and pursuing discipline against employee</a:t>
            </a:r>
          </a:p>
          <a:p>
            <a:pPr lvl="1"/>
            <a:r>
              <a:rPr lang="en-US" sz="3600" dirty="0" smtClean="0"/>
              <a:t>Law firm also advises the ISD Board in its decision-making role in the discipline case</a:t>
            </a:r>
          </a:p>
          <a:p>
            <a:pPr lvl="1"/>
            <a:r>
              <a:rPr lang="en-US" sz="3600" dirty="0" smtClean="0"/>
              <a:t>Dual roles create a due-process challenge that two different firms would not create?</a:t>
            </a:r>
            <a:endParaRPr lang="en-US" sz="4000" dirty="0" smtClean="0"/>
          </a:p>
          <a:p>
            <a:pPr marL="457200" lvl="1" indent="0">
              <a:buNone/>
            </a:pPr>
            <a:endParaRPr lang="en-US" sz="3000" dirty="0"/>
          </a:p>
        </p:txBody>
      </p:sp>
    </p:spTree>
    <p:extLst>
      <p:ext uri="{BB962C8B-B14F-4D97-AF65-F5344CB8AC3E}">
        <p14:creationId xmlns:p14="http://schemas.microsoft.com/office/powerpoint/2010/main" val="2454131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0" y="452718"/>
            <a:ext cx="9407173" cy="1019947"/>
          </a:xfrm>
        </p:spPr>
        <p:txBody>
          <a:bodyPr/>
          <a:lstStyle/>
          <a:p>
            <a:pPr algn="ctr"/>
            <a:r>
              <a:rPr lang="en-US" b="1" dirty="0" smtClean="0"/>
              <a:t>Conflicts through time</a:t>
            </a:r>
            <a:endParaRPr lang="en-US" b="1" dirty="0"/>
          </a:p>
        </p:txBody>
      </p:sp>
      <p:sp>
        <p:nvSpPr>
          <p:cNvPr id="3" name="Content Placeholder 2"/>
          <p:cNvSpPr>
            <a:spLocks noGrp="1"/>
          </p:cNvSpPr>
          <p:nvPr>
            <p:ph idx="1"/>
          </p:nvPr>
        </p:nvSpPr>
        <p:spPr>
          <a:xfrm>
            <a:off x="789273" y="2052925"/>
            <a:ext cx="10751418" cy="4195481"/>
          </a:xfrm>
        </p:spPr>
        <p:txBody>
          <a:bodyPr>
            <a:normAutofit/>
          </a:bodyPr>
          <a:lstStyle/>
          <a:p>
            <a:pPr>
              <a:spcAft>
                <a:spcPts val="1800"/>
              </a:spcAft>
            </a:pPr>
            <a:r>
              <a:rPr lang="en-US" sz="4000" dirty="0" smtClean="0"/>
              <a:t>Conflicts analysis must be ongoing</a:t>
            </a:r>
          </a:p>
          <a:p>
            <a:pPr>
              <a:spcAft>
                <a:spcPts val="1800"/>
              </a:spcAft>
            </a:pPr>
            <a:r>
              <a:rPr lang="en-US" sz="4000" dirty="0" smtClean="0"/>
              <a:t>Often a video, not a snapshot</a:t>
            </a:r>
            <a:endParaRPr lang="en-US" sz="4000" dirty="0"/>
          </a:p>
        </p:txBody>
      </p:sp>
    </p:spTree>
    <p:extLst>
      <p:ext uri="{BB962C8B-B14F-4D97-AF65-F5344CB8AC3E}">
        <p14:creationId xmlns:p14="http://schemas.microsoft.com/office/powerpoint/2010/main" val="414442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41832" y="706400"/>
            <a:ext cx="9482328" cy="12869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Bef>
                <a:spcPts val="600"/>
              </a:spcBef>
              <a:spcAft>
                <a:spcPct val="0"/>
              </a:spcAft>
            </a:pPr>
            <a:r>
              <a:rPr lang="en-US" sz="4000" b="1" dirty="0" smtClean="0">
                <a:solidFill>
                  <a:prstClr val="white"/>
                </a:solidFill>
              </a:rPr>
              <a:t>Possible Consequences of Conflicts</a:t>
            </a:r>
            <a:endParaRPr lang="en-US" sz="4000" b="1" dirty="0">
              <a:solidFill>
                <a:prstClr val="white"/>
              </a:solidFill>
            </a:endParaRPr>
          </a:p>
        </p:txBody>
      </p:sp>
      <p:sp>
        <p:nvSpPr>
          <p:cNvPr id="4" name="Rectangle 3"/>
          <p:cNvSpPr txBox="1">
            <a:spLocks noChangeArrowheads="1"/>
          </p:cNvSpPr>
          <p:nvPr/>
        </p:nvSpPr>
        <p:spPr>
          <a:xfrm>
            <a:off x="4338638" y="5314950"/>
            <a:ext cx="5186363" cy="285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None/>
              <a:defRPr/>
            </a:pPr>
            <a:endParaRPr lang="en-US" sz="2400" dirty="0">
              <a:solidFill>
                <a:srgbClr val="EBEBEB">
                  <a:lumMod val="75000"/>
                </a:srgbClr>
              </a:solidFill>
            </a:endParaRPr>
          </a:p>
          <a:p>
            <a:pPr fontAlgn="base">
              <a:spcAft>
                <a:spcPct val="0"/>
              </a:spcAft>
              <a:defRPr/>
            </a:pPr>
            <a:endParaRPr lang="en-US" sz="2400" dirty="0">
              <a:solidFill>
                <a:prstClr val="white"/>
              </a:solidFill>
            </a:endParaRPr>
          </a:p>
        </p:txBody>
      </p:sp>
      <p:sp>
        <p:nvSpPr>
          <p:cNvPr id="5" name="Rectangle 5"/>
          <p:cNvSpPr txBox="1">
            <a:spLocks noChangeArrowheads="1"/>
          </p:cNvSpPr>
          <p:nvPr/>
        </p:nvSpPr>
        <p:spPr bwMode="auto">
          <a:xfrm>
            <a:off x="859536" y="1170432"/>
            <a:ext cx="9457504" cy="4761696"/>
          </a:xfrm>
          <a:prstGeom prst="rect">
            <a:avLst/>
          </a:prstGeom>
          <a:noFill/>
          <a:ln>
            <a:miter lim="800000"/>
            <a:headEnd/>
            <a:tailEnd/>
          </a:ln>
        </p:spPr>
        <p:txBody>
          <a:bodyPr wrap="square" lIns="91440" tIns="45720" rIns="91440" bIns="45720" numCol="1" anchor="t" anchorCtr="0" compatLnSpc="1">
            <a:prstTxWarp prst="textNoShape">
              <a:avLst/>
            </a:prstTxWarp>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lnSpc>
                <a:spcPct val="90000"/>
              </a:lnSpc>
              <a:spcBef>
                <a:spcPts val="0"/>
              </a:spcBef>
              <a:buClr>
                <a:srgbClr val="7AC3F0"/>
              </a:buClr>
            </a:pPr>
            <a:endParaRPr lang="en-US" sz="3000" dirty="0" smtClean="0">
              <a:solidFill>
                <a:prstClr val="white"/>
              </a:solidFill>
            </a:endParaRPr>
          </a:p>
          <a:p>
            <a:pPr>
              <a:lnSpc>
                <a:spcPct val="90000"/>
              </a:lnSpc>
              <a:spcBef>
                <a:spcPts val="1200"/>
              </a:spcBef>
              <a:buClr>
                <a:srgbClr val="7AC3F0"/>
              </a:buClr>
            </a:pPr>
            <a:r>
              <a:rPr lang="en-US" sz="3600" dirty="0" smtClean="0">
                <a:solidFill>
                  <a:prstClr val="white"/>
                </a:solidFill>
              </a:rPr>
              <a:t>Lawsuit for malpractice, breach of fiduciary duty</a:t>
            </a:r>
          </a:p>
          <a:p>
            <a:pPr>
              <a:lnSpc>
                <a:spcPct val="90000"/>
              </a:lnSpc>
              <a:spcBef>
                <a:spcPts val="1200"/>
              </a:spcBef>
              <a:buClr>
                <a:srgbClr val="7AC3F0"/>
              </a:buClr>
            </a:pPr>
            <a:r>
              <a:rPr lang="en-US" sz="3600" dirty="0" smtClean="0">
                <a:solidFill>
                  <a:prstClr val="white"/>
                </a:solidFill>
              </a:rPr>
              <a:t>Motion to Disqualify – paying both clients</a:t>
            </a:r>
          </a:p>
          <a:p>
            <a:pPr>
              <a:lnSpc>
                <a:spcPct val="90000"/>
              </a:lnSpc>
              <a:spcBef>
                <a:spcPts val="1200"/>
              </a:spcBef>
              <a:buClr>
                <a:srgbClr val="7AC3F0"/>
              </a:buClr>
            </a:pPr>
            <a:r>
              <a:rPr lang="en-US" sz="3600" dirty="0" smtClean="0">
                <a:solidFill>
                  <a:prstClr val="white"/>
                </a:solidFill>
              </a:rPr>
              <a:t>Grievance</a:t>
            </a:r>
          </a:p>
          <a:p>
            <a:pPr>
              <a:lnSpc>
                <a:spcPct val="90000"/>
              </a:lnSpc>
              <a:spcBef>
                <a:spcPts val="1200"/>
              </a:spcBef>
              <a:buClr>
                <a:srgbClr val="7AC3F0"/>
              </a:buClr>
            </a:pPr>
            <a:r>
              <a:rPr lang="en-US" sz="3600" dirty="0" smtClean="0">
                <a:solidFill>
                  <a:prstClr val="white"/>
                </a:solidFill>
              </a:rPr>
              <a:t>Loss of fee</a:t>
            </a:r>
          </a:p>
          <a:p>
            <a:pPr>
              <a:lnSpc>
                <a:spcPct val="90000"/>
              </a:lnSpc>
              <a:spcBef>
                <a:spcPts val="1200"/>
              </a:spcBef>
              <a:buClr>
                <a:srgbClr val="7AC3F0"/>
              </a:buClr>
            </a:pPr>
            <a:r>
              <a:rPr lang="en-US" sz="3600" dirty="0" smtClean="0">
                <a:solidFill>
                  <a:prstClr val="white"/>
                </a:solidFill>
              </a:rPr>
              <a:t>Loss of clients</a:t>
            </a:r>
          </a:p>
          <a:p>
            <a:pPr>
              <a:lnSpc>
                <a:spcPct val="90000"/>
              </a:lnSpc>
              <a:spcBef>
                <a:spcPts val="0"/>
              </a:spcBef>
              <a:buClr>
                <a:srgbClr val="7AC3F0"/>
              </a:buClr>
            </a:pPr>
            <a:endParaRPr lang="en-US" sz="2800" dirty="0">
              <a:solidFill>
                <a:prstClr val="white"/>
              </a:solidFill>
            </a:endParaRPr>
          </a:p>
        </p:txBody>
      </p:sp>
    </p:spTree>
    <p:extLst>
      <p:ext uri="{BB962C8B-B14F-4D97-AF65-F5344CB8AC3E}">
        <p14:creationId xmlns:p14="http://schemas.microsoft.com/office/powerpoint/2010/main" val="2050004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338638" y="5314950"/>
            <a:ext cx="5186363" cy="285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None/>
              <a:defRPr/>
            </a:pPr>
            <a:endParaRPr lang="en-US" sz="2400" dirty="0">
              <a:solidFill>
                <a:srgbClr val="EBEBEB">
                  <a:lumMod val="75000"/>
                </a:srgbClr>
              </a:solidFill>
            </a:endParaRPr>
          </a:p>
          <a:p>
            <a:pPr fontAlgn="base">
              <a:spcAft>
                <a:spcPct val="0"/>
              </a:spcAft>
              <a:defRPr/>
            </a:pPr>
            <a:endParaRPr lang="en-US" sz="2400" dirty="0">
              <a:solidFill>
                <a:prstClr val="white"/>
              </a:solidFill>
            </a:endParaRPr>
          </a:p>
        </p:txBody>
      </p:sp>
      <p:sp>
        <p:nvSpPr>
          <p:cNvPr id="5" name="Rectangle 5"/>
          <p:cNvSpPr txBox="1">
            <a:spLocks noChangeArrowheads="1"/>
          </p:cNvSpPr>
          <p:nvPr/>
        </p:nvSpPr>
        <p:spPr bwMode="auto">
          <a:xfrm>
            <a:off x="749808" y="1673352"/>
            <a:ext cx="9594664" cy="4779984"/>
          </a:xfrm>
          <a:prstGeom prst="rect">
            <a:avLst/>
          </a:prstGeom>
          <a:noFill/>
          <a:ln>
            <a:miter lim="800000"/>
            <a:headEnd/>
            <a:tailEnd/>
          </a:ln>
        </p:spPr>
        <p:txBody>
          <a:bodyPr wrap="square" lIns="91440" tIns="45720" rIns="91440" bIns="45720" numCol="1" anchor="t" anchorCtr="0" compatLnSpc="1">
            <a:prstTxWarp prst="textNoShape">
              <a:avLst/>
            </a:prstTxWarp>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lnSpc>
                <a:spcPct val="90000"/>
              </a:lnSpc>
              <a:spcBef>
                <a:spcPts val="0"/>
              </a:spcBef>
              <a:spcAft>
                <a:spcPts val="1200"/>
              </a:spcAft>
              <a:buClr>
                <a:srgbClr val="7AC3F0"/>
              </a:buClr>
            </a:pPr>
            <a:r>
              <a:rPr lang="en-US" sz="3600" dirty="0" smtClean="0">
                <a:solidFill>
                  <a:prstClr val="white"/>
                </a:solidFill>
              </a:rPr>
              <a:t>Loss of insurance deductible</a:t>
            </a:r>
          </a:p>
          <a:p>
            <a:pPr>
              <a:lnSpc>
                <a:spcPct val="90000"/>
              </a:lnSpc>
              <a:spcBef>
                <a:spcPts val="0"/>
              </a:spcBef>
              <a:spcAft>
                <a:spcPts val="1200"/>
              </a:spcAft>
              <a:buClr>
                <a:srgbClr val="7AC3F0"/>
              </a:buClr>
            </a:pPr>
            <a:r>
              <a:rPr lang="en-US" sz="3600" dirty="0" smtClean="0">
                <a:solidFill>
                  <a:prstClr val="white"/>
                </a:solidFill>
              </a:rPr>
              <a:t>Damage to reputation</a:t>
            </a:r>
          </a:p>
          <a:p>
            <a:pPr>
              <a:lnSpc>
                <a:spcPct val="90000"/>
              </a:lnSpc>
              <a:spcBef>
                <a:spcPts val="0"/>
              </a:spcBef>
              <a:spcAft>
                <a:spcPts val="1200"/>
              </a:spcAft>
              <a:buClr>
                <a:srgbClr val="7AC3F0"/>
              </a:buClr>
            </a:pPr>
            <a:r>
              <a:rPr lang="en-US" sz="3600" dirty="0" smtClean="0">
                <a:solidFill>
                  <a:prstClr val="white"/>
                </a:solidFill>
              </a:rPr>
              <a:t>Loss of specialization</a:t>
            </a:r>
          </a:p>
          <a:p>
            <a:pPr>
              <a:lnSpc>
                <a:spcPct val="90000"/>
              </a:lnSpc>
              <a:spcBef>
                <a:spcPts val="0"/>
              </a:spcBef>
              <a:spcAft>
                <a:spcPts val="1200"/>
              </a:spcAft>
              <a:buClr>
                <a:srgbClr val="7AC3F0"/>
              </a:buClr>
            </a:pPr>
            <a:r>
              <a:rPr lang="en-US" sz="3600" dirty="0" smtClean="0">
                <a:solidFill>
                  <a:prstClr val="white"/>
                </a:solidFill>
              </a:rPr>
              <a:t>Effect on admission to other courts, agencies</a:t>
            </a:r>
          </a:p>
          <a:p>
            <a:pPr>
              <a:lnSpc>
                <a:spcPct val="90000"/>
              </a:lnSpc>
              <a:spcBef>
                <a:spcPts val="0"/>
              </a:spcBef>
              <a:spcAft>
                <a:spcPts val="1200"/>
              </a:spcAft>
              <a:buClr>
                <a:srgbClr val="7AC3F0"/>
              </a:buClr>
            </a:pPr>
            <a:r>
              <a:rPr lang="en-US" sz="3600" dirty="0" smtClean="0">
                <a:solidFill>
                  <a:prstClr val="white"/>
                </a:solidFill>
              </a:rPr>
              <a:t>Time away from practice</a:t>
            </a:r>
          </a:p>
          <a:p>
            <a:pPr>
              <a:lnSpc>
                <a:spcPct val="90000"/>
              </a:lnSpc>
              <a:spcBef>
                <a:spcPts val="0"/>
              </a:spcBef>
              <a:spcAft>
                <a:spcPts val="1200"/>
              </a:spcAft>
              <a:buClr>
                <a:srgbClr val="7AC3F0"/>
              </a:buClr>
            </a:pPr>
            <a:r>
              <a:rPr lang="en-US" sz="3600" dirty="0" smtClean="0">
                <a:solidFill>
                  <a:prstClr val="white"/>
                </a:solidFill>
              </a:rPr>
              <a:t>Psychological toll</a:t>
            </a:r>
          </a:p>
          <a:p>
            <a:pPr marL="0" indent="0">
              <a:lnSpc>
                <a:spcPct val="90000"/>
              </a:lnSpc>
              <a:spcBef>
                <a:spcPts val="0"/>
              </a:spcBef>
              <a:buClr>
                <a:srgbClr val="7AC3F0"/>
              </a:buClr>
              <a:buNone/>
            </a:pPr>
            <a:endParaRPr lang="en-US" sz="2800" dirty="0">
              <a:solidFill>
                <a:prstClr val="white"/>
              </a:solidFill>
            </a:endParaRPr>
          </a:p>
        </p:txBody>
      </p:sp>
      <p:sp>
        <p:nvSpPr>
          <p:cNvPr id="6" name="Rectangle 2"/>
          <p:cNvSpPr txBox="1">
            <a:spLocks noChangeArrowheads="1"/>
          </p:cNvSpPr>
          <p:nvPr/>
        </p:nvSpPr>
        <p:spPr>
          <a:xfrm>
            <a:off x="941832" y="706400"/>
            <a:ext cx="9482328" cy="12869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Bef>
                <a:spcPts val="600"/>
              </a:spcBef>
              <a:spcAft>
                <a:spcPct val="0"/>
              </a:spcAft>
            </a:pPr>
            <a:r>
              <a:rPr lang="en-US" sz="4000" b="1" dirty="0" smtClean="0">
                <a:solidFill>
                  <a:prstClr val="white"/>
                </a:solidFill>
              </a:rPr>
              <a:t>Possible Consequences of Conflicts</a:t>
            </a:r>
            <a:endParaRPr lang="en-US" sz="4000" b="1" dirty="0">
              <a:solidFill>
                <a:prstClr val="white"/>
              </a:solidFill>
            </a:endParaRPr>
          </a:p>
        </p:txBody>
      </p:sp>
    </p:spTree>
    <p:extLst>
      <p:ext uri="{BB962C8B-B14F-4D97-AF65-F5344CB8AC3E}">
        <p14:creationId xmlns:p14="http://schemas.microsoft.com/office/powerpoint/2010/main" val="3356961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847528" y="475488"/>
            <a:ext cx="7978080" cy="9780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Bef>
                <a:spcPts val="600"/>
              </a:spcBef>
              <a:spcAft>
                <a:spcPct val="0"/>
              </a:spcAft>
            </a:pPr>
            <a:r>
              <a:rPr lang="en-US" b="1" dirty="0" smtClean="0">
                <a:solidFill>
                  <a:prstClr val="white"/>
                </a:solidFill>
              </a:rPr>
              <a:t>Matthew 6:24</a:t>
            </a:r>
            <a:endParaRPr lang="en-US" b="1" dirty="0">
              <a:solidFill>
                <a:prstClr val="white"/>
              </a:solidFill>
            </a:endParaRPr>
          </a:p>
        </p:txBody>
      </p:sp>
      <p:sp>
        <p:nvSpPr>
          <p:cNvPr id="4" name="Rectangle 3"/>
          <p:cNvSpPr txBox="1">
            <a:spLocks noChangeArrowheads="1"/>
          </p:cNvSpPr>
          <p:nvPr/>
        </p:nvSpPr>
        <p:spPr>
          <a:xfrm>
            <a:off x="4338638" y="5314950"/>
            <a:ext cx="5186363" cy="285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None/>
              <a:defRPr/>
            </a:pPr>
            <a:endParaRPr lang="en-US" sz="2400" dirty="0">
              <a:solidFill>
                <a:srgbClr val="EBEBEB">
                  <a:lumMod val="75000"/>
                </a:srgbClr>
              </a:solidFill>
            </a:endParaRPr>
          </a:p>
          <a:p>
            <a:pPr fontAlgn="base">
              <a:spcAft>
                <a:spcPct val="0"/>
              </a:spcAft>
              <a:defRPr/>
            </a:pPr>
            <a:endParaRPr lang="en-US" sz="2400" dirty="0">
              <a:solidFill>
                <a:prstClr val="white"/>
              </a:solidFill>
            </a:endParaRPr>
          </a:p>
        </p:txBody>
      </p:sp>
      <p:sp>
        <p:nvSpPr>
          <p:cNvPr id="5" name="Rectangle 5"/>
          <p:cNvSpPr txBox="1">
            <a:spLocks noChangeArrowheads="1"/>
          </p:cNvSpPr>
          <p:nvPr/>
        </p:nvSpPr>
        <p:spPr bwMode="auto">
          <a:xfrm>
            <a:off x="1417760" y="1620328"/>
            <a:ext cx="9527608" cy="4147208"/>
          </a:xfrm>
          <a:prstGeom prst="rect">
            <a:avLst/>
          </a:prstGeom>
          <a:noFill/>
          <a:ln>
            <a:miter lim="800000"/>
            <a:headEnd/>
            <a:tailEnd/>
          </a:ln>
        </p:spPr>
        <p:txBody>
          <a:bodyPr wrap="square" lIns="91440" tIns="45720" rIns="91440" bIns="45720" numCol="1" anchor="t" anchorCtr="0" compatLnSpc="1">
            <a:prstTxWarp prst="textNoShape">
              <a:avLst/>
            </a:prstTxWarp>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lnSpc>
                <a:spcPct val="90000"/>
              </a:lnSpc>
              <a:spcBef>
                <a:spcPts val="0"/>
              </a:spcBef>
              <a:buClr>
                <a:srgbClr val="7AC3F0"/>
              </a:buClr>
              <a:buNone/>
            </a:pPr>
            <a:r>
              <a:rPr lang="en-US" sz="2800" dirty="0" smtClean="0">
                <a:solidFill>
                  <a:prstClr val="white"/>
                </a:solidFill>
              </a:rPr>
              <a:t> </a:t>
            </a:r>
            <a:endParaRPr lang="en-US" sz="2800" dirty="0">
              <a:solidFill>
                <a:prstClr val="white"/>
              </a:solidFill>
            </a:endParaRPr>
          </a:p>
          <a:p>
            <a:pPr marL="0" indent="0">
              <a:lnSpc>
                <a:spcPct val="90000"/>
              </a:lnSpc>
              <a:buClr>
                <a:srgbClr val="7AC3F0"/>
              </a:buClr>
              <a:buNone/>
            </a:pPr>
            <a:r>
              <a:rPr lang="en-US" sz="3600" dirty="0" smtClean="0">
                <a:solidFill>
                  <a:prstClr val="white"/>
                </a:solidFill>
              </a:rPr>
              <a:t>“No man can serve two masters; for either he will hate the one and love the other, or he will be devoted to the one and despise the other. You cannot serve God and mammon.”</a:t>
            </a:r>
            <a:endParaRPr lang="en-US" sz="3600" dirty="0">
              <a:solidFill>
                <a:prstClr val="white"/>
              </a:solidFill>
            </a:endParaRPr>
          </a:p>
        </p:txBody>
      </p:sp>
    </p:spTree>
    <p:extLst>
      <p:ext uri="{BB962C8B-B14F-4D97-AF65-F5344CB8AC3E}">
        <p14:creationId xmlns:p14="http://schemas.microsoft.com/office/powerpoint/2010/main" val="136201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847528" y="2444151"/>
            <a:ext cx="7978080" cy="224286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Bef>
                <a:spcPts val="600"/>
              </a:spcBef>
              <a:spcAft>
                <a:spcPct val="0"/>
              </a:spcAft>
            </a:pPr>
            <a:r>
              <a:rPr lang="en-US" b="1" dirty="0" smtClean="0">
                <a:solidFill>
                  <a:prstClr val="white"/>
                </a:solidFill>
              </a:rPr>
              <a:t>City of London Ordinance</a:t>
            </a:r>
          </a:p>
          <a:p>
            <a:pPr fontAlgn="base">
              <a:spcBef>
                <a:spcPts val="600"/>
              </a:spcBef>
              <a:spcAft>
                <a:spcPct val="0"/>
              </a:spcAft>
            </a:pPr>
            <a:r>
              <a:rPr lang="en-US" b="1" dirty="0" smtClean="0">
                <a:solidFill>
                  <a:prstClr val="white"/>
                </a:solidFill>
              </a:rPr>
              <a:t>1208 A.D.</a:t>
            </a:r>
            <a:endParaRPr lang="en-US" b="1" dirty="0">
              <a:solidFill>
                <a:prstClr val="white"/>
              </a:solidFill>
            </a:endParaRPr>
          </a:p>
        </p:txBody>
      </p:sp>
      <p:sp>
        <p:nvSpPr>
          <p:cNvPr id="4" name="Rectangle 3"/>
          <p:cNvSpPr txBox="1">
            <a:spLocks noChangeArrowheads="1"/>
          </p:cNvSpPr>
          <p:nvPr/>
        </p:nvSpPr>
        <p:spPr>
          <a:xfrm>
            <a:off x="4338638" y="5314950"/>
            <a:ext cx="5186363" cy="2857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None/>
              <a:defRPr/>
            </a:pPr>
            <a:endParaRPr lang="en-US" sz="2400" dirty="0">
              <a:solidFill>
                <a:srgbClr val="EBEBEB">
                  <a:lumMod val="75000"/>
                </a:srgbClr>
              </a:solidFill>
            </a:endParaRPr>
          </a:p>
          <a:p>
            <a:pPr fontAlgn="base">
              <a:spcAft>
                <a:spcPct val="0"/>
              </a:spcAft>
              <a:defRPr/>
            </a:pPr>
            <a:endParaRPr lang="en-US" sz="2400" dirty="0">
              <a:solidFill>
                <a:prstClr val="white"/>
              </a:solidFill>
            </a:endParaRPr>
          </a:p>
        </p:txBody>
      </p:sp>
      <p:sp>
        <p:nvSpPr>
          <p:cNvPr id="5" name="Rectangle 5"/>
          <p:cNvSpPr txBox="1">
            <a:spLocks noChangeArrowheads="1"/>
          </p:cNvSpPr>
          <p:nvPr/>
        </p:nvSpPr>
        <p:spPr bwMode="auto">
          <a:xfrm>
            <a:off x="1847528" y="6130506"/>
            <a:ext cx="8496944" cy="322830"/>
          </a:xfrm>
          <a:prstGeom prst="rect">
            <a:avLst/>
          </a:prstGeom>
          <a:noFill/>
          <a:ln>
            <a:miter lim="800000"/>
            <a:headEnd/>
            <a:tailEnd/>
          </a:ln>
        </p:spPr>
        <p:txBody>
          <a:bodyPr wrap="square" lIns="91440" tIns="45720" rIns="91440" bIns="45720" numCol="1" anchor="t" anchorCtr="0" compatLnSpc="1">
            <a:prstTxWarp prst="textNoShape">
              <a:avLst/>
            </a:prstTxWarp>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lnSpc>
                <a:spcPct val="90000"/>
              </a:lnSpc>
              <a:spcBef>
                <a:spcPts val="0"/>
              </a:spcBef>
              <a:buClr>
                <a:srgbClr val="7AC3F0"/>
              </a:buClr>
              <a:buNone/>
            </a:pPr>
            <a:r>
              <a:rPr lang="en-US" sz="2800" dirty="0" smtClean="0">
                <a:solidFill>
                  <a:prstClr val="white"/>
                </a:solidFill>
              </a:rPr>
              <a:t> </a:t>
            </a:r>
            <a:endParaRPr lang="en-US" sz="2800" dirty="0">
              <a:solidFill>
                <a:prstClr val="white"/>
              </a:solidFill>
            </a:endParaRPr>
          </a:p>
        </p:txBody>
      </p:sp>
    </p:spTree>
    <p:extLst>
      <p:ext uri="{BB962C8B-B14F-4D97-AF65-F5344CB8AC3E}">
        <p14:creationId xmlns:p14="http://schemas.microsoft.com/office/powerpoint/2010/main" val="272906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Restatement § 37</a:t>
            </a:r>
            <a:endParaRPr lang="en-US" b="1" dirty="0"/>
          </a:p>
        </p:txBody>
      </p:sp>
      <p:sp>
        <p:nvSpPr>
          <p:cNvPr id="3" name="Content Placeholder 2"/>
          <p:cNvSpPr>
            <a:spLocks noGrp="1"/>
          </p:cNvSpPr>
          <p:nvPr>
            <p:ph idx="1"/>
          </p:nvPr>
        </p:nvSpPr>
        <p:spPr>
          <a:xfrm>
            <a:off x="1103600" y="1591057"/>
            <a:ext cx="8948872" cy="4657350"/>
          </a:xfrm>
        </p:spPr>
        <p:txBody>
          <a:bodyPr>
            <a:normAutofit/>
          </a:bodyPr>
          <a:lstStyle/>
          <a:p>
            <a:pPr>
              <a:spcAft>
                <a:spcPts val="600"/>
              </a:spcAft>
            </a:pPr>
            <a:r>
              <a:rPr lang="en-US" sz="3600" dirty="0" smtClean="0"/>
              <a:t>“A lawyer engaging in clear and serious violation of duty to a client may be required to forfeit some or all of the lawyer’s compensation for the matter”</a:t>
            </a:r>
          </a:p>
          <a:p>
            <a:r>
              <a:rPr lang="en-US" sz="3600" dirty="0" smtClean="0"/>
              <a:t>Quoted in </a:t>
            </a:r>
            <a:r>
              <a:rPr lang="en-US" sz="3600" i="1" dirty="0" smtClean="0"/>
              <a:t>Burrow v. Arce</a:t>
            </a:r>
            <a:endParaRPr lang="en-US" sz="3600" dirty="0"/>
          </a:p>
        </p:txBody>
      </p:sp>
    </p:spTree>
    <p:extLst>
      <p:ext uri="{BB962C8B-B14F-4D97-AF65-F5344CB8AC3E}">
        <p14:creationId xmlns:p14="http://schemas.microsoft.com/office/powerpoint/2010/main" val="222544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6">
      <a:dk1>
        <a:sysClr val="windowText" lastClr="000000"/>
      </a:dk1>
      <a:lt1>
        <a:sysClr val="window" lastClr="FFFFFF"/>
      </a:lt1>
      <a:dk2>
        <a:srgbClr val="0E5580"/>
      </a:dk2>
      <a:lt2>
        <a:srgbClr val="EBEBEB"/>
      </a:lt2>
      <a:accent1>
        <a:srgbClr val="7AC3F0"/>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office theme</Template>
  <TotalTime>397</TotalTime>
  <Words>1414</Words>
  <Application>Microsoft Office PowerPoint</Application>
  <PresentationFormat>Custom</PresentationFormat>
  <Paragraphs>156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Ion</vt:lpstr>
      <vt:lpstr>PowerPoint Presentation</vt:lpstr>
      <vt:lpstr>Example #1</vt:lpstr>
      <vt:lpstr>Example #2</vt:lpstr>
      <vt:lpstr>Example #3</vt:lpstr>
      <vt:lpstr>PowerPoint Presentation</vt:lpstr>
      <vt:lpstr>PowerPoint Presentation</vt:lpstr>
      <vt:lpstr>PowerPoint Presentation</vt:lpstr>
      <vt:lpstr>PowerPoint Presentation</vt:lpstr>
      <vt:lpstr>Restatement § 37</vt:lpstr>
      <vt:lpstr>Restatement § 37 cmt. c</vt:lpstr>
      <vt:lpstr>PowerPoint Presentation</vt:lpstr>
      <vt:lpstr>PowerPoint Presentation</vt:lpstr>
      <vt:lpstr>PowerPoint Presentation</vt:lpstr>
      <vt:lpstr>DRs in DQ Proceedings </vt:lpstr>
      <vt:lpstr>Agency rules</vt:lpstr>
      <vt:lpstr>Agency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Positional conflicts: Clients in different cases</vt:lpstr>
      <vt:lpstr>Positional conflicts</vt:lpstr>
      <vt:lpstr>Positional conflicts</vt:lpstr>
      <vt:lpstr>Positional conflicts</vt:lpstr>
      <vt:lpstr>Positional conflicts</vt:lpstr>
      <vt:lpstr>Consentable v. Nonconsentable</vt:lpstr>
      <vt:lpstr>Consentable v. Nonconsentable</vt:lpstr>
      <vt:lpstr>PowerPoint Presentation</vt:lpstr>
      <vt:lpstr>PowerPoint Presentation</vt:lpstr>
      <vt:lpstr>PEC Op. 500</vt:lpstr>
      <vt:lpstr>PEC Op. 500</vt:lpstr>
      <vt:lpstr>PEC Op. 500</vt:lpstr>
      <vt:lpstr>Solutions?</vt:lpstr>
      <vt:lpstr>Solutions?</vt:lpstr>
      <vt:lpstr>Solutions?</vt:lpstr>
      <vt:lpstr>Conflicts through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Judy</cp:lastModifiedBy>
  <cp:revision>56</cp:revision>
  <dcterms:created xsi:type="dcterms:W3CDTF">2013-07-15T20:26:40Z</dcterms:created>
  <dcterms:modified xsi:type="dcterms:W3CDTF">2017-08-14T14:11:44Z</dcterms:modified>
</cp:coreProperties>
</file>